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44"/>
  </p:notesMasterIdLst>
  <p:sldIdLst>
    <p:sldId id="358" r:id="rId2"/>
    <p:sldId id="639" r:id="rId3"/>
    <p:sldId id="547" r:id="rId4"/>
    <p:sldId id="568" r:id="rId5"/>
    <p:sldId id="640" r:id="rId6"/>
    <p:sldId id="641" r:id="rId7"/>
    <p:sldId id="642" r:id="rId8"/>
    <p:sldId id="643" r:id="rId9"/>
    <p:sldId id="645" r:id="rId10"/>
    <p:sldId id="644" r:id="rId11"/>
    <p:sldId id="646" r:id="rId12"/>
    <p:sldId id="648" r:id="rId13"/>
    <p:sldId id="647" r:id="rId14"/>
    <p:sldId id="649" r:id="rId15"/>
    <p:sldId id="650" r:id="rId16"/>
    <p:sldId id="651" r:id="rId17"/>
    <p:sldId id="652" r:id="rId18"/>
    <p:sldId id="654" r:id="rId19"/>
    <p:sldId id="653" r:id="rId20"/>
    <p:sldId id="655" r:id="rId21"/>
    <p:sldId id="656" r:id="rId22"/>
    <p:sldId id="657" r:id="rId23"/>
    <p:sldId id="658" r:id="rId24"/>
    <p:sldId id="659" r:id="rId25"/>
    <p:sldId id="660" r:id="rId26"/>
    <p:sldId id="662" r:id="rId27"/>
    <p:sldId id="661" r:id="rId28"/>
    <p:sldId id="663" r:id="rId29"/>
    <p:sldId id="664" r:id="rId30"/>
    <p:sldId id="665" r:id="rId31"/>
    <p:sldId id="666" r:id="rId32"/>
    <p:sldId id="667" r:id="rId33"/>
    <p:sldId id="668" r:id="rId34"/>
    <p:sldId id="669" r:id="rId35"/>
    <p:sldId id="670" r:id="rId36"/>
    <p:sldId id="671" r:id="rId37"/>
    <p:sldId id="673" r:id="rId38"/>
    <p:sldId id="672" r:id="rId39"/>
    <p:sldId id="674" r:id="rId40"/>
    <p:sldId id="675" r:id="rId41"/>
    <p:sldId id="676" r:id="rId42"/>
    <p:sldId id="677" r:id="rId43"/>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28"/>
    <p:restoredTop sz="85497"/>
  </p:normalViewPr>
  <p:slideViewPr>
    <p:cSldViewPr snapToGrid="0" snapToObjects="1">
      <p:cViewPr varScale="1">
        <p:scale>
          <a:sx n="70" d="100"/>
          <a:sy n="70" d="100"/>
        </p:scale>
        <p:origin x="760" y="184"/>
      </p:cViewPr>
      <p:guideLst/>
    </p:cSldViewPr>
  </p:slideViewPr>
  <p:notesTextViewPr>
    <p:cViewPr>
      <p:scale>
        <a:sx n="1" d="1"/>
        <a:sy n="1" d="1"/>
      </p:scale>
      <p:origin x="0" y="0"/>
    </p:cViewPr>
  </p:notesTextViewPr>
  <p:notesViewPr>
    <p:cSldViewPr snapToGrid="0" snapToObjects="1">
      <p:cViewPr varScale="1">
        <p:scale>
          <a:sx n="49" d="100"/>
          <a:sy n="49" d="100"/>
        </p:scale>
        <p:origin x="2152" y="192"/>
      </p:cViewPr>
      <p:guideLst/>
    </p:cSldViewPr>
  </p:notes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viewProps" Target="viewProps.xml"/><Relationship Id="rId47" Type="http://schemas.openxmlformats.org/officeDocument/2006/relationships/theme" Target="theme/theme1.xml"/><Relationship Id="rId48"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11/6/19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a:t>
            </a:fld>
            <a:endParaRPr lang="en-US"/>
          </a:p>
        </p:txBody>
      </p:sp>
    </p:spTree>
    <p:extLst>
      <p:ext uri="{BB962C8B-B14F-4D97-AF65-F5344CB8AC3E}">
        <p14:creationId xmlns:p14="http://schemas.microsoft.com/office/powerpoint/2010/main" val="7432036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a:t>
            </a:fld>
            <a:endParaRPr lang="en-US"/>
          </a:p>
        </p:txBody>
      </p:sp>
    </p:spTree>
    <p:extLst>
      <p:ext uri="{BB962C8B-B14F-4D97-AF65-F5344CB8AC3E}">
        <p14:creationId xmlns:p14="http://schemas.microsoft.com/office/powerpoint/2010/main" val="6930819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6/11/19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6/11/19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6/11/19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6/11/19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6/11/19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6/11/19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6/11/19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6/11/19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6/11/19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6/11/19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6/11/19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6/11/19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upload.wikimedia.org/wikipedia/commons/1/1b/Linux_Distribution_Timeline.svg"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txBox="1">
            <a:spLocks/>
          </p:cNvSpPr>
          <p:nvPr/>
        </p:nvSpPr>
        <p:spPr>
          <a:xfrm>
            <a:off x="385011" y="2021305"/>
            <a:ext cx="11357810" cy="1060018"/>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s-ES" sz="5800" dirty="0" smtClean="0"/>
              <a:t>Aplicaciones en Ambientes Libres</a:t>
            </a:r>
            <a:endParaRPr lang="en-US" sz="7100" dirty="0"/>
          </a:p>
        </p:txBody>
      </p:sp>
      <p:sp>
        <p:nvSpPr>
          <p:cNvPr id="4" name="Subtítulo 2"/>
          <p:cNvSpPr txBox="1">
            <a:spLocks/>
          </p:cNvSpPr>
          <p:nvPr/>
        </p:nvSpPr>
        <p:spPr>
          <a:xfrm>
            <a:off x="956518" y="4899609"/>
            <a:ext cx="10058400" cy="93520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400" dirty="0" smtClean="0">
                <a:solidFill>
                  <a:schemeClr val="tx1"/>
                </a:solidFill>
              </a:rPr>
              <a:t>Escuela </a:t>
            </a:r>
            <a:r>
              <a:rPr lang="es-ES" sz="2400" smtClean="0">
                <a:solidFill>
                  <a:schemeClr val="tx1"/>
                </a:solidFill>
              </a:rPr>
              <a:t>Politécnica Nacional</a:t>
            </a:r>
            <a:endParaRPr lang="es-ES" sz="2400" dirty="0" smtClean="0">
              <a:solidFill>
                <a:schemeClr val="tx1"/>
              </a:solidFill>
            </a:endParaRPr>
          </a:p>
        </p:txBody>
      </p:sp>
      <p:sp>
        <p:nvSpPr>
          <p:cNvPr id="6" name="Subtítulo 2"/>
          <p:cNvSpPr txBox="1">
            <a:spLocks/>
          </p:cNvSpPr>
          <p:nvPr/>
        </p:nvSpPr>
        <p:spPr>
          <a:xfrm>
            <a:off x="956518" y="3761015"/>
            <a:ext cx="10058400" cy="45890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2800" b="1" dirty="0" smtClean="0">
                <a:solidFill>
                  <a:schemeClr val="tx1"/>
                </a:solidFill>
              </a:rPr>
              <a:t>Lorena </a:t>
            </a:r>
            <a:r>
              <a:rPr lang="en-US" sz="2800" b="1" dirty="0" err="1" smtClean="0">
                <a:solidFill>
                  <a:schemeClr val="tx1"/>
                </a:solidFill>
              </a:rPr>
              <a:t>recalde</a:t>
            </a:r>
            <a:r>
              <a:rPr lang="en-US" sz="2800" b="1" dirty="0" smtClean="0">
                <a:solidFill>
                  <a:schemeClr val="tx1"/>
                </a:solidFill>
              </a:rPr>
              <a:t> </a:t>
            </a:r>
            <a:r>
              <a:rPr lang="en-US" sz="2800" b="1" cap="none" dirty="0" smtClean="0">
                <a:solidFill>
                  <a:schemeClr val="tx1"/>
                </a:solidFill>
              </a:rPr>
              <a:t>Ph.D.</a:t>
            </a:r>
            <a:endParaRPr lang="en-US" sz="2800" b="1" dirty="0">
              <a:solidFill>
                <a:schemeClr val="tx1"/>
              </a:solidFill>
            </a:endParaRPr>
          </a:p>
        </p:txBody>
      </p:sp>
      <p:sp>
        <p:nvSpPr>
          <p:cNvPr id="7" name="Subtítulo 2"/>
          <p:cNvSpPr txBox="1">
            <a:spLocks/>
          </p:cNvSpPr>
          <p:nvPr/>
        </p:nvSpPr>
        <p:spPr>
          <a:xfrm>
            <a:off x="956518" y="5834811"/>
            <a:ext cx="2734333" cy="4718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solidFill>
                  <a:schemeClr val="tx1"/>
                </a:solidFill>
              </a:rPr>
              <a:t>2019-B</a:t>
            </a:r>
            <a:endParaRPr lang="en-US" dirty="0">
              <a:solidFill>
                <a:schemeClr val="tx1"/>
              </a:solidFill>
            </a:endParaRPr>
          </a:p>
        </p:txBody>
      </p:sp>
    </p:spTree>
    <p:extLst>
      <p:ext uri="{BB962C8B-B14F-4D97-AF65-F5344CB8AC3E}">
        <p14:creationId xmlns:p14="http://schemas.microsoft.com/office/powerpoint/2010/main" val="741299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200" dirty="0"/>
              <a:t>Fija tus metas</a:t>
            </a:r>
            <a:r>
              <a:rPr lang="es-ES_tradnl" sz="4200" dirty="0"/>
              <a:t> </a:t>
            </a:r>
          </a:p>
        </p:txBody>
      </p:sp>
      <p:sp>
        <p:nvSpPr>
          <p:cNvPr id="3" name="Marcador de contenido 2"/>
          <p:cNvSpPr>
            <a:spLocks noGrp="1"/>
          </p:cNvSpPr>
          <p:nvPr>
            <p:ph idx="1"/>
          </p:nvPr>
        </p:nvSpPr>
        <p:spPr>
          <a:xfrm>
            <a:off x="1097281" y="2321169"/>
            <a:ext cx="3808828" cy="3416233"/>
          </a:xfrm>
        </p:spPr>
        <p:txBody>
          <a:bodyPr>
            <a:noAutofit/>
          </a:bodyPr>
          <a:lstStyle/>
          <a:p>
            <a:r>
              <a:rPr lang="es-ES" sz="2800" dirty="0" smtClean="0"/>
              <a:t>Un </a:t>
            </a:r>
            <a:r>
              <a:rPr lang="es-ES" sz="2800" dirty="0"/>
              <a:t>ejemplo de una posible lluvia de ideas se </a:t>
            </a:r>
            <a:r>
              <a:rPr lang="es-ES" sz="2800" dirty="0" smtClean="0"/>
              <a:t>muestra a continuación:</a:t>
            </a:r>
            <a:endParaRPr lang="es-ES_tradnl" sz="2800" dirty="0"/>
          </a:p>
          <a:p>
            <a:endParaRPr lang="es-ES_tradnl"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a:t>
            </a:fld>
            <a:endParaRPr lang="en-US" sz="1600"/>
          </a:p>
        </p:txBody>
      </p:sp>
      <p:pic>
        <p:nvPicPr>
          <p:cNvPr id="6" name="Imagen 5"/>
          <p:cNvPicPr/>
          <p:nvPr/>
        </p:nvPicPr>
        <p:blipFill>
          <a:blip r:embed="rId2"/>
          <a:stretch>
            <a:fillRect/>
          </a:stretch>
        </p:blipFill>
        <p:spPr>
          <a:xfrm>
            <a:off x="5134708" y="110756"/>
            <a:ext cx="6077775" cy="6678984"/>
          </a:xfrm>
          <a:prstGeom prst="rect">
            <a:avLst/>
          </a:prstGeom>
        </p:spPr>
      </p:pic>
      <p:sp>
        <p:nvSpPr>
          <p:cNvPr id="7" name="Marcador de contenido 2"/>
          <p:cNvSpPr txBox="1">
            <a:spLocks/>
          </p:cNvSpPr>
          <p:nvPr/>
        </p:nvSpPr>
        <p:spPr>
          <a:xfrm>
            <a:off x="1097281" y="4431323"/>
            <a:ext cx="3808828" cy="1493647"/>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600" b="1" dirty="0" smtClean="0"/>
              <a:t>Taller</a:t>
            </a:r>
            <a:r>
              <a:rPr lang="es-ES" sz="2600" dirty="0" smtClean="0"/>
              <a:t>: Cree su propia lista de objetivos al querer contribuir en un proyecto FOSS, hágalo de forma manual.</a:t>
            </a:r>
            <a:endParaRPr lang="es-ES_tradnl" sz="2600" dirty="0" smtClean="0"/>
          </a:p>
          <a:p>
            <a:endParaRPr lang="es-ES_tradnl" sz="2600" dirty="0"/>
          </a:p>
        </p:txBody>
      </p:sp>
    </p:spTree>
    <p:extLst>
      <p:ext uri="{BB962C8B-B14F-4D97-AF65-F5344CB8AC3E}">
        <p14:creationId xmlns:p14="http://schemas.microsoft.com/office/powerpoint/2010/main" val="3750788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200" dirty="0"/>
              <a:t>Fija tus metas</a:t>
            </a:r>
            <a:r>
              <a:rPr lang="es-ES_tradnl" sz="4200" dirty="0"/>
              <a:t> </a:t>
            </a:r>
          </a:p>
        </p:txBody>
      </p:sp>
      <p:sp>
        <p:nvSpPr>
          <p:cNvPr id="3" name="Marcador de contenido 2"/>
          <p:cNvSpPr>
            <a:spLocks noGrp="1"/>
          </p:cNvSpPr>
          <p:nvPr>
            <p:ph idx="1"/>
          </p:nvPr>
        </p:nvSpPr>
        <p:spPr>
          <a:xfrm>
            <a:off x="773723" y="2071475"/>
            <a:ext cx="10920045" cy="3753852"/>
          </a:xfrm>
        </p:spPr>
        <p:txBody>
          <a:bodyPr>
            <a:noAutofit/>
          </a:bodyPr>
          <a:lstStyle/>
          <a:p>
            <a:r>
              <a:rPr lang="es-ES" sz="2600" dirty="0"/>
              <a:t>Una vez que haya recopilado todos sus pensamientos relacionados con los objetivos, déjelos a un lado por un corto tiempo antes de pasar al siguiente paso. Permitir que su cerebro descanse le ayudará a tener una mejor perspectiva cuando comience a organizar sus pensamientos, e incluso puede permitir que algunos pensamientos rezagados broten y sean capturados en su lluvia de ideas. </a:t>
            </a:r>
            <a:endParaRPr lang="es-ES" sz="2600" dirty="0" smtClean="0"/>
          </a:p>
          <a:p>
            <a:r>
              <a:rPr lang="es-ES" sz="2600" dirty="0" smtClean="0"/>
              <a:t>Así </a:t>
            </a:r>
            <a:r>
              <a:rPr lang="es-ES" sz="2600" dirty="0"/>
              <a:t>que tómate un </a:t>
            </a:r>
            <a:r>
              <a:rPr lang="es-ES" sz="2600" dirty="0" smtClean="0"/>
              <a:t>descanso...</a:t>
            </a:r>
            <a:endParaRPr lang="es-ES_tradnl" sz="2600" dirty="0" smtClean="0"/>
          </a:p>
          <a:p>
            <a:r>
              <a:rPr lang="es-ES" sz="2600" dirty="0" smtClean="0"/>
              <a:t>¿Tu </a:t>
            </a:r>
            <a:r>
              <a:rPr lang="es-ES" sz="2600" dirty="0"/>
              <a:t>cerebro está descansado? Bien, porque ahora </a:t>
            </a:r>
            <a:r>
              <a:rPr lang="es-ES" sz="2600" dirty="0" smtClean="0"/>
              <a:t>hay que tomar </a:t>
            </a:r>
            <a:r>
              <a:rPr lang="es-ES" sz="2600" dirty="0"/>
              <a:t>todos esos pensamientos y organizarlos, consolidarlos y enfocarlos en una lista de </a:t>
            </a:r>
            <a:r>
              <a:rPr lang="es-ES" sz="2600" dirty="0" smtClean="0"/>
              <a:t>objetivos.</a:t>
            </a:r>
            <a:r>
              <a:rPr lang="es-ES_tradnl" sz="2600" dirty="0" smtClean="0"/>
              <a:t> </a:t>
            </a:r>
            <a:r>
              <a:rPr lang="es-ES" sz="2600" dirty="0" smtClean="0"/>
              <a:t>Mira </a:t>
            </a:r>
            <a:r>
              <a:rPr lang="es-ES" sz="2600" dirty="0"/>
              <a:t>tú lista de pensamientos. ¿Hay alguno que sea </a:t>
            </a:r>
            <a:r>
              <a:rPr lang="es-ES" sz="2600" dirty="0" smtClean="0"/>
              <a:t>ambiguo? </a:t>
            </a:r>
            <a:r>
              <a:rPr lang="es-ES" sz="2600" dirty="0"/>
              <a:t>Expande sobre ellos hasta que sean específicos. ¿Hay alguno que sea similar? </a:t>
            </a:r>
            <a:r>
              <a:rPr lang="es-ES" sz="2600" dirty="0" smtClean="0"/>
              <a:t>Póngalos juntos</a:t>
            </a:r>
            <a:r>
              <a:rPr lang="es-ES" sz="2600" dirty="0"/>
              <a:t>.</a:t>
            </a:r>
            <a:r>
              <a:rPr lang="es-ES_tradnl" sz="2600" dirty="0"/>
              <a:t>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a:t>
            </a:fld>
            <a:endParaRPr lang="en-US" sz="1600"/>
          </a:p>
        </p:txBody>
      </p:sp>
    </p:spTree>
    <p:extLst>
      <p:ext uri="{BB962C8B-B14F-4D97-AF65-F5344CB8AC3E}">
        <p14:creationId xmlns:p14="http://schemas.microsoft.com/office/powerpoint/2010/main" val="8021426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200" dirty="0"/>
              <a:t>Fija tus metas</a:t>
            </a:r>
            <a:r>
              <a:rPr lang="es-ES_tradnl" sz="4200" dirty="0"/>
              <a:t> </a:t>
            </a:r>
          </a:p>
        </p:txBody>
      </p:sp>
      <p:sp>
        <p:nvSpPr>
          <p:cNvPr id="3" name="Marcador de contenido 2"/>
          <p:cNvSpPr>
            <a:spLocks noGrp="1"/>
          </p:cNvSpPr>
          <p:nvPr>
            <p:ph idx="1"/>
          </p:nvPr>
        </p:nvSpPr>
        <p:spPr>
          <a:xfrm>
            <a:off x="333550" y="1878043"/>
            <a:ext cx="6172983" cy="3753852"/>
          </a:xfrm>
        </p:spPr>
        <p:txBody>
          <a:bodyPr>
            <a:noAutofit/>
          </a:bodyPr>
          <a:lstStyle/>
          <a:p>
            <a:r>
              <a:rPr lang="es-ES" sz="2500" dirty="0"/>
              <a:t>A medida que los revise, asegúrese de comprender el por qué detrás de cada pensamiento. Si hay </a:t>
            </a:r>
            <a:r>
              <a:rPr lang="es-ES" sz="2500" dirty="0" smtClean="0"/>
              <a:t>alguno que </a:t>
            </a:r>
            <a:r>
              <a:rPr lang="es-ES" sz="2500" dirty="0"/>
              <a:t>no tiene una </a:t>
            </a:r>
            <a:r>
              <a:rPr lang="es-ES" sz="2500" dirty="0" smtClean="0"/>
              <a:t>razón, déjelo </a:t>
            </a:r>
            <a:r>
              <a:rPr lang="es-ES" sz="2500" dirty="0"/>
              <a:t>a un lado. </a:t>
            </a:r>
            <a:endParaRPr lang="es-ES" sz="2500" dirty="0" smtClean="0"/>
          </a:p>
          <a:p>
            <a:r>
              <a:rPr lang="es-ES" sz="2500" dirty="0" smtClean="0"/>
              <a:t>Refine </a:t>
            </a:r>
            <a:r>
              <a:rPr lang="es-ES" sz="2500" dirty="0"/>
              <a:t>y </a:t>
            </a:r>
            <a:r>
              <a:rPr lang="es-ES" sz="2500" dirty="0" smtClean="0"/>
              <a:t>agrupe </a:t>
            </a:r>
            <a:r>
              <a:rPr lang="es-ES" sz="2500" dirty="0"/>
              <a:t>de manera iterativa sus pensamientos en categorías hasta que los haya consolidado en las pocas cosas fundamentales que le gustaría lograr al contribuir al software </a:t>
            </a:r>
            <a:r>
              <a:rPr lang="es-ES" sz="2500" dirty="0" smtClean="0"/>
              <a:t>libre y </a:t>
            </a:r>
            <a:r>
              <a:rPr lang="es-ES" sz="2500" dirty="0"/>
              <a:t>de código abierto. </a:t>
            </a:r>
            <a:endParaRPr lang="es-ES" sz="2500" dirty="0" smtClean="0"/>
          </a:p>
          <a:p>
            <a:r>
              <a:rPr lang="es-ES" sz="2500" dirty="0" smtClean="0"/>
              <a:t>Cuántos </a:t>
            </a:r>
            <a:r>
              <a:rPr lang="es-ES" sz="2500" dirty="0"/>
              <a:t>de estos objetivos centrales constituyen "unos pocos" depende de usted y de sus necesidades. </a:t>
            </a:r>
            <a:endParaRPr lang="es-ES" sz="25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a:t>
            </a:fld>
            <a:endParaRPr lang="en-US" sz="1600"/>
          </a:p>
        </p:txBody>
      </p:sp>
      <p:pic>
        <p:nvPicPr>
          <p:cNvPr id="4" name="Imagen 3"/>
          <p:cNvPicPr>
            <a:picLocks noChangeAspect="1"/>
          </p:cNvPicPr>
          <p:nvPr/>
        </p:nvPicPr>
        <p:blipFill>
          <a:blip r:embed="rId2"/>
          <a:stretch>
            <a:fillRect/>
          </a:stretch>
        </p:blipFill>
        <p:spPr>
          <a:xfrm>
            <a:off x="6576874" y="-33090"/>
            <a:ext cx="5615126" cy="6858000"/>
          </a:xfrm>
          <a:prstGeom prst="rect">
            <a:avLst/>
          </a:prstGeom>
        </p:spPr>
      </p:pic>
      <p:sp>
        <p:nvSpPr>
          <p:cNvPr id="6" name="CuadroTexto 5"/>
          <p:cNvSpPr txBox="1"/>
          <p:nvPr/>
        </p:nvSpPr>
        <p:spPr>
          <a:xfrm>
            <a:off x="10011971" y="1029566"/>
            <a:ext cx="1723550" cy="646331"/>
          </a:xfrm>
          <a:prstGeom prst="rect">
            <a:avLst/>
          </a:prstGeom>
          <a:noFill/>
        </p:spPr>
        <p:txBody>
          <a:bodyPr wrap="none" rtlCol="0">
            <a:spAutoFit/>
          </a:bodyPr>
          <a:lstStyle/>
          <a:p>
            <a:pPr algn="ctr"/>
            <a:r>
              <a:rPr lang="en-US" b="1" smtClean="0">
                <a:solidFill>
                  <a:srgbClr val="00B0F0"/>
                </a:solidFill>
                <a:latin typeface="Arial Black" charset="0"/>
                <a:ea typeface="Arial Black" charset="0"/>
                <a:cs typeface="Arial Black" charset="0"/>
              </a:rPr>
              <a:t>FOSS </a:t>
            </a:r>
          </a:p>
          <a:p>
            <a:pPr algn="ctr"/>
            <a:r>
              <a:rPr lang="en-US" b="1" dirty="0" smtClean="0">
                <a:solidFill>
                  <a:srgbClr val="00B0F0"/>
                </a:solidFill>
                <a:latin typeface="Arial Black" charset="0"/>
                <a:ea typeface="Arial Black" charset="0"/>
                <a:cs typeface="Arial Black" charset="0"/>
              </a:rPr>
              <a:t>contribution</a:t>
            </a:r>
            <a:endParaRPr lang="en-US" b="1" dirty="0">
              <a:solidFill>
                <a:srgbClr val="00B0F0"/>
              </a:solidFill>
              <a:latin typeface="Arial Black" charset="0"/>
              <a:ea typeface="Arial Black" charset="0"/>
              <a:cs typeface="Arial Black" charset="0"/>
            </a:endParaRPr>
          </a:p>
        </p:txBody>
      </p:sp>
    </p:spTree>
    <p:extLst>
      <p:ext uri="{BB962C8B-B14F-4D97-AF65-F5344CB8AC3E}">
        <p14:creationId xmlns:p14="http://schemas.microsoft.com/office/powerpoint/2010/main" val="12467324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200" dirty="0"/>
              <a:t>Fija tus metas</a:t>
            </a:r>
            <a:r>
              <a:rPr lang="es-ES_tradnl" sz="4200" dirty="0"/>
              <a:t> </a:t>
            </a:r>
          </a:p>
        </p:txBody>
      </p:sp>
      <p:sp>
        <p:nvSpPr>
          <p:cNvPr id="3" name="Marcador de contenido 2"/>
          <p:cNvSpPr>
            <a:spLocks noGrp="1"/>
          </p:cNvSpPr>
          <p:nvPr>
            <p:ph idx="1"/>
          </p:nvPr>
        </p:nvSpPr>
        <p:spPr>
          <a:xfrm>
            <a:off x="1097280" y="2071475"/>
            <a:ext cx="10115203" cy="3753852"/>
          </a:xfrm>
        </p:spPr>
        <p:txBody>
          <a:bodyPr>
            <a:noAutofit/>
          </a:bodyPr>
          <a:lstStyle/>
          <a:p>
            <a:r>
              <a:rPr lang="es-ES" sz="2800" dirty="0"/>
              <a:t>Cada objetivo debe ser específico, conciso y accionable. Los objetivos ambiguos son difíciles de alcanzar. Por ejemplo, "Programación práctica" es un objetivo ambiguo. ¿Programando qué? ¿En qué idioma? ¿Cómo sabrás cuándo has logrado este objetivo? </a:t>
            </a:r>
            <a:endParaRPr lang="es-ES" sz="2800" dirty="0" smtClean="0"/>
          </a:p>
          <a:p>
            <a:r>
              <a:rPr lang="es-ES" sz="2800" dirty="0" smtClean="0"/>
              <a:t>Por </a:t>
            </a:r>
            <a:r>
              <a:rPr lang="es-ES" sz="2800" dirty="0"/>
              <a:t>otro lado, "Volverse más competente y fluido en </a:t>
            </a:r>
            <a:r>
              <a:rPr lang="es-ES" sz="2800" dirty="0" err="1"/>
              <a:t>Javascript</a:t>
            </a:r>
            <a:r>
              <a:rPr lang="es-ES" sz="2800" dirty="0"/>
              <a:t> del lado del servidor" es específico y procesable. Este es un objetivo en el que es fácil concentrarse e igual de fácil ver si está avanzando hacia él. </a:t>
            </a:r>
            <a:endParaRPr lang="es-ES_tradnl"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a:t>
            </a:fld>
            <a:endParaRPr lang="en-US" sz="1600"/>
          </a:p>
        </p:txBody>
      </p:sp>
    </p:spTree>
    <p:extLst>
      <p:ext uri="{BB962C8B-B14F-4D97-AF65-F5344CB8AC3E}">
        <p14:creationId xmlns:p14="http://schemas.microsoft.com/office/powerpoint/2010/main" val="1150022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200" dirty="0"/>
              <a:t>Fija tus metas</a:t>
            </a:r>
            <a:r>
              <a:rPr lang="es-ES_tradnl" sz="4200" dirty="0"/>
              <a:t>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14</a:t>
            </a:fld>
            <a:endParaRPr lang="en-US" sz="1600"/>
          </a:p>
        </p:txBody>
      </p:sp>
      <p:pic>
        <p:nvPicPr>
          <p:cNvPr id="6" name="Imagen 5"/>
          <p:cNvPicPr/>
          <p:nvPr/>
        </p:nvPicPr>
        <p:blipFill>
          <a:blip r:embed="rId2"/>
          <a:stretch>
            <a:fillRect/>
          </a:stretch>
        </p:blipFill>
        <p:spPr>
          <a:xfrm>
            <a:off x="2530013" y="1940061"/>
            <a:ext cx="7370445" cy="4317023"/>
          </a:xfrm>
          <a:prstGeom prst="rect">
            <a:avLst/>
          </a:prstGeom>
        </p:spPr>
      </p:pic>
    </p:spTree>
    <p:extLst>
      <p:ext uri="{BB962C8B-B14F-4D97-AF65-F5344CB8AC3E}">
        <p14:creationId xmlns:p14="http://schemas.microsoft.com/office/powerpoint/2010/main" val="13776061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200" dirty="0"/>
              <a:t>Fija tus metas</a:t>
            </a:r>
            <a:r>
              <a:rPr lang="es-ES_tradnl" sz="4200" dirty="0"/>
              <a:t> </a:t>
            </a:r>
          </a:p>
        </p:txBody>
      </p:sp>
      <p:sp>
        <p:nvSpPr>
          <p:cNvPr id="3" name="Marcador de contenido 2"/>
          <p:cNvSpPr>
            <a:spLocks noGrp="1"/>
          </p:cNvSpPr>
          <p:nvPr>
            <p:ph idx="1"/>
          </p:nvPr>
        </p:nvSpPr>
        <p:spPr>
          <a:xfrm>
            <a:off x="1097280" y="2071475"/>
            <a:ext cx="10115203" cy="3753852"/>
          </a:xfrm>
        </p:spPr>
        <p:txBody>
          <a:bodyPr>
            <a:noAutofit/>
          </a:bodyPr>
          <a:lstStyle/>
          <a:p>
            <a:r>
              <a:rPr lang="es-ES" sz="2800" dirty="0"/>
              <a:t>Cada objetivo debe ser específico, conciso y accionable. Los objetivos ambiguos son difíciles de alcanzar. Por ejemplo, "Programación práctica" es un objetivo ambiguo. ¿Programando qué? ¿En qué idioma? ¿Cómo sabrás cuándo has logrado este objetivo? </a:t>
            </a:r>
            <a:endParaRPr lang="es-ES" sz="2800" dirty="0" smtClean="0"/>
          </a:p>
          <a:p>
            <a:r>
              <a:rPr lang="es-ES" sz="2800" dirty="0" smtClean="0"/>
              <a:t>Por </a:t>
            </a:r>
            <a:r>
              <a:rPr lang="es-ES" sz="2800" dirty="0"/>
              <a:t>otro lado, "Volverse más competente y fluido en </a:t>
            </a:r>
            <a:r>
              <a:rPr lang="es-ES" sz="2800" dirty="0" err="1"/>
              <a:t>Javascript</a:t>
            </a:r>
            <a:r>
              <a:rPr lang="es-ES" sz="2800" dirty="0"/>
              <a:t> del lado del servidor" es específico y procesable. Este es un objetivo en el que es fácil concentrarse e igual de fácil ver si está avanzando hacia él. </a:t>
            </a:r>
            <a:endParaRPr lang="es-ES_tradnl"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15</a:t>
            </a:fld>
            <a:endParaRPr lang="en-US" sz="1600"/>
          </a:p>
        </p:txBody>
      </p:sp>
    </p:spTree>
    <p:extLst>
      <p:ext uri="{BB962C8B-B14F-4D97-AF65-F5344CB8AC3E}">
        <p14:creationId xmlns:p14="http://schemas.microsoft.com/office/powerpoint/2010/main" val="21217111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200" dirty="0"/>
              <a:t>Fija tus metas</a:t>
            </a:r>
            <a:r>
              <a:rPr lang="es-ES_tradnl" sz="4200" dirty="0"/>
              <a:t> </a:t>
            </a:r>
          </a:p>
        </p:txBody>
      </p:sp>
      <p:sp>
        <p:nvSpPr>
          <p:cNvPr id="3" name="Marcador de contenido 2"/>
          <p:cNvSpPr>
            <a:spLocks noGrp="1"/>
          </p:cNvSpPr>
          <p:nvPr>
            <p:ph idx="1"/>
          </p:nvPr>
        </p:nvSpPr>
        <p:spPr>
          <a:xfrm>
            <a:off x="1097280" y="2071475"/>
            <a:ext cx="10115203" cy="3753852"/>
          </a:xfrm>
        </p:spPr>
        <p:txBody>
          <a:bodyPr>
            <a:noAutofit/>
          </a:bodyPr>
          <a:lstStyle/>
          <a:p>
            <a:r>
              <a:rPr lang="es-ES" sz="2800" dirty="0"/>
              <a:t>Recuerde: Estas son sus metas, surgidas de sus propios pensamientos y necesidades. Si bien pueden parecerse a los de los demás, estos objetivos son completamente únicos para usted. </a:t>
            </a:r>
            <a:endParaRPr lang="es-ES" sz="2800" dirty="0" smtClean="0"/>
          </a:p>
          <a:p>
            <a:r>
              <a:rPr lang="es-ES" sz="2800" dirty="0" smtClean="0"/>
              <a:t>Sea </a:t>
            </a:r>
            <a:r>
              <a:rPr lang="es-ES" sz="2800" dirty="0"/>
              <a:t>fiel a sus necesidades y objetivos personales; no tome simplemente las metas que le entregó un maestro o mentor. Sea dueño de sus objetivos, asuma la responsabilidad de cumplirlos y es mucho más probable que tenga éxito en sus contribuciones de FOSS.</a:t>
            </a:r>
            <a:endParaRPr lang="es-ES_tradnl" sz="2800" dirty="0"/>
          </a:p>
          <a:p>
            <a:r>
              <a:rPr lang="es-ES" sz="2800" dirty="0"/>
              <a:t>Una ventaja de que estos sean sus propios objetivos personales es que es libre de cambiarlos según sea </a:t>
            </a:r>
            <a:r>
              <a:rPr lang="es-ES" sz="2800" dirty="0" smtClean="0"/>
              <a:t>necesario. </a:t>
            </a:r>
            <a:r>
              <a:rPr lang="es-ES" sz="2800" dirty="0"/>
              <a:t>A medida que su vida y su carrera evolucionan, sus objetivos también deberían. </a:t>
            </a:r>
            <a:endParaRPr lang="es-ES_tradnl"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16</a:t>
            </a:fld>
            <a:endParaRPr lang="en-US" sz="1600"/>
          </a:p>
        </p:txBody>
      </p:sp>
    </p:spTree>
    <p:extLst>
      <p:ext uri="{BB962C8B-B14F-4D97-AF65-F5344CB8AC3E}">
        <p14:creationId xmlns:p14="http://schemas.microsoft.com/office/powerpoint/2010/main" val="7381877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200" dirty="0"/>
              <a:t>Fija tus metas</a:t>
            </a:r>
            <a:r>
              <a:rPr lang="es-ES_tradnl" sz="4200" dirty="0"/>
              <a:t> </a:t>
            </a:r>
          </a:p>
        </p:txBody>
      </p:sp>
      <p:sp>
        <p:nvSpPr>
          <p:cNvPr id="3" name="Marcador de contenido 2"/>
          <p:cNvSpPr>
            <a:spLocks noGrp="1"/>
          </p:cNvSpPr>
          <p:nvPr>
            <p:ph idx="1"/>
          </p:nvPr>
        </p:nvSpPr>
        <p:spPr>
          <a:xfrm>
            <a:off x="1097280" y="2071475"/>
            <a:ext cx="10115203" cy="3753852"/>
          </a:xfrm>
        </p:spPr>
        <p:txBody>
          <a:bodyPr>
            <a:noAutofit/>
          </a:bodyPr>
          <a:lstStyle/>
          <a:p>
            <a:r>
              <a:rPr lang="es-ES" sz="2800" dirty="0"/>
              <a:t>Vuelva a visitar esta página de vez en cuando y revise los objetivos que ha escrito aquí. </a:t>
            </a:r>
            <a:r>
              <a:rPr lang="es-ES" sz="2800" dirty="0" smtClean="0"/>
              <a:t>¿Sus </a:t>
            </a:r>
            <a:r>
              <a:rPr lang="es-ES" sz="2800" dirty="0"/>
              <a:t>objetivos todavía suenan verdad? ¿Todavía satisfacen las necesidades de </a:t>
            </a:r>
            <a:r>
              <a:rPr lang="es-ES" sz="2800" dirty="0" smtClean="0"/>
              <a:t>su </a:t>
            </a:r>
            <a:r>
              <a:rPr lang="es-ES" sz="2800" dirty="0"/>
              <a:t>vida? </a:t>
            </a:r>
            <a:endParaRPr lang="es-ES" sz="2800" dirty="0" smtClean="0"/>
          </a:p>
          <a:p>
            <a:r>
              <a:rPr lang="es-ES" sz="2800" dirty="0" smtClean="0"/>
              <a:t>Si </a:t>
            </a:r>
            <a:r>
              <a:rPr lang="es-ES" sz="2800" dirty="0"/>
              <a:t>no, ¿cómo deberían cambiar sus objetivos y, lo que es más importante, por qué? Si es necesario, repita todo el ejercicio, desde una lluvia de ideas hasta objetivos, para asegurarse de que todavía está apuntando a objetivos que son buenos para usted, su vida y su carrera. No pase años conduciéndose hacia objetivos que ya no satisfacen sus necesidades.</a:t>
            </a:r>
            <a:r>
              <a:rPr lang="es-ES_tradnl" sz="2800" dirty="0"/>
              <a:t> </a:t>
            </a:r>
          </a:p>
          <a:p>
            <a:endParaRPr lang="es-ES_tradnl"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17</a:t>
            </a:fld>
            <a:endParaRPr lang="en-US" sz="1600"/>
          </a:p>
        </p:txBody>
      </p:sp>
    </p:spTree>
    <p:extLst>
      <p:ext uri="{BB962C8B-B14F-4D97-AF65-F5344CB8AC3E}">
        <p14:creationId xmlns:p14="http://schemas.microsoft.com/office/powerpoint/2010/main" val="16312177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3000" dirty="0" smtClean="0"/>
              <a:t>Taller: Revise los objetivos de un compañero/a, son claros? Se pueden medir en el tiempo? No hay ambigüedad?</a:t>
            </a:r>
            <a:endParaRPr lang="es-ES_tradnl" sz="30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18</a:t>
            </a:fld>
            <a:endParaRPr lang="en-US" sz="1600"/>
          </a:p>
        </p:txBody>
      </p:sp>
      <p:pic>
        <p:nvPicPr>
          <p:cNvPr id="6" name="Imagen 5"/>
          <p:cNvPicPr/>
          <p:nvPr/>
        </p:nvPicPr>
        <p:blipFill>
          <a:blip r:embed="rId2"/>
          <a:stretch>
            <a:fillRect/>
          </a:stretch>
        </p:blipFill>
        <p:spPr>
          <a:xfrm>
            <a:off x="2530013" y="1940061"/>
            <a:ext cx="7370445" cy="4317023"/>
          </a:xfrm>
          <a:prstGeom prst="rect">
            <a:avLst/>
          </a:prstGeom>
        </p:spPr>
      </p:pic>
    </p:spTree>
    <p:extLst>
      <p:ext uri="{BB962C8B-B14F-4D97-AF65-F5344CB8AC3E}">
        <p14:creationId xmlns:p14="http://schemas.microsoft.com/office/powerpoint/2010/main" val="115293276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a:t>Recoge tus requisitos</a:t>
            </a:r>
            <a:r>
              <a:rPr lang="es-ES_tradnl" sz="4400" dirty="0"/>
              <a:t> </a:t>
            </a:r>
            <a:endParaRPr lang="es-ES_tradnl" sz="4200" dirty="0"/>
          </a:p>
        </p:txBody>
      </p:sp>
      <p:sp>
        <p:nvSpPr>
          <p:cNvPr id="3" name="Marcador de contenido 2"/>
          <p:cNvSpPr>
            <a:spLocks noGrp="1"/>
          </p:cNvSpPr>
          <p:nvPr>
            <p:ph idx="1"/>
          </p:nvPr>
        </p:nvSpPr>
        <p:spPr>
          <a:xfrm>
            <a:off x="1097280" y="2071475"/>
            <a:ext cx="10115203" cy="3753852"/>
          </a:xfrm>
        </p:spPr>
        <p:txBody>
          <a:bodyPr>
            <a:noAutofit/>
          </a:bodyPr>
          <a:lstStyle/>
          <a:p>
            <a:r>
              <a:rPr lang="es-ES" sz="2700" dirty="0"/>
              <a:t>Ya tienes tus objetivos </a:t>
            </a:r>
            <a:r>
              <a:rPr lang="es-ES" sz="2700" dirty="0" smtClean="0"/>
              <a:t>resueltos pero son </a:t>
            </a:r>
            <a:r>
              <a:rPr lang="es-ES" sz="2700" dirty="0"/>
              <a:t>solo una pieza del rompecabezas. </a:t>
            </a:r>
            <a:endParaRPr lang="es-ES" sz="2700" dirty="0" smtClean="0"/>
          </a:p>
          <a:p>
            <a:r>
              <a:rPr lang="es-ES" sz="2700" dirty="0" smtClean="0"/>
              <a:t>También necesitas </a:t>
            </a:r>
            <a:r>
              <a:rPr lang="es-ES" sz="2700" dirty="0"/>
              <a:t>conocer </a:t>
            </a:r>
            <a:r>
              <a:rPr lang="es-ES" sz="2700" dirty="0" smtClean="0"/>
              <a:t>tus </a:t>
            </a:r>
            <a:r>
              <a:rPr lang="es-ES" sz="2700" dirty="0"/>
              <a:t>requisitos personales para el proyecto que </a:t>
            </a:r>
            <a:r>
              <a:rPr lang="es-ES" sz="2700" dirty="0" smtClean="0"/>
              <a:t>selecciones. Piensa </a:t>
            </a:r>
            <a:r>
              <a:rPr lang="es-ES" sz="2700" dirty="0"/>
              <a:t>en esto como el criterio que </a:t>
            </a:r>
            <a:r>
              <a:rPr lang="es-ES" sz="2700" dirty="0" smtClean="0"/>
              <a:t>debe </a:t>
            </a:r>
            <a:r>
              <a:rPr lang="es-ES" sz="2700" dirty="0"/>
              <a:t>cumplir el proyecto para que se ajuste bien a </a:t>
            </a:r>
            <a:r>
              <a:rPr lang="es-ES" sz="2700" dirty="0" smtClean="0"/>
              <a:t>ti. </a:t>
            </a:r>
          </a:p>
          <a:p>
            <a:r>
              <a:rPr lang="es-ES" sz="2700" dirty="0" smtClean="0"/>
              <a:t>Contribuir </a:t>
            </a:r>
            <a:r>
              <a:rPr lang="es-ES" sz="2700" dirty="0"/>
              <a:t>a un proyecto que no encaja bien es como usar los zapatos del tamaño incorrecto: pueden verse lindos, pero después de dar algunos pasos, te dolerá mucho. </a:t>
            </a:r>
            <a:endParaRPr lang="es-ES" sz="2700" dirty="0" smtClean="0"/>
          </a:p>
          <a:p>
            <a:r>
              <a:rPr lang="es-ES" sz="2700" dirty="0" smtClean="0"/>
              <a:t>Para </a:t>
            </a:r>
            <a:r>
              <a:rPr lang="es-ES" sz="2700" dirty="0"/>
              <a:t>maximizar </a:t>
            </a:r>
            <a:r>
              <a:rPr lang="es-ES" sz="2700" dirty="0" smtClean="0"/>
              <a:t>tus </a:t>
            </a:r>
            <a:r>
              <a:rPr lang="es-ES" sz="2700" dirty="0"/>
              <a:t>posibilidades de éxito con </a:t>
            </a:r>
            <a:r>
              <a:rPr lang="es-ES" sz="2700" dirty="0" smtClean="0"/>
              <a:t>tu </a:t>
            </a:r>
            <a:r>
              <a:rPr lang="es-ES" sz="2700" dirty="0"/>
              <a:t>primera contribución, </a:t>
            </a:r>
            <a:r>
              <a:rPr lang="es-ES" sz="2700" dirty="0" smtClean="0"/>
              <a:t>tómate </a:t>
            </a:r>
            <a:r>
              <a:rPr lang="es-ES" sz="2700" dirty="0"/>
              <a:t>unos </a:t>
            </a:r>
            <a:r>
              <a:rPr lang="es-ES" sz="2700" dirty="0" smtClean="0"/>
              <a:t>minutos para pensarlo.</a:t>
            </a:r>
            <a:endParaRPr lang="es-ES_tradnl" sz="27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19</a:t>
            </a:fld>
            <a:endParaRPr lang="en-US" sz="1600"/>
          </a:p>
        </p:txBody>
      </p:sp>
    </p:spTree>
    <p:extLst>
      <p:ext uri="{BB962C8B-B14F-4D97-AF65-F5344CB8AC3E}">
        <p14:creationId xmlns:p14="http://schemas.microsoft.com/office/powerpoint/2010/main" val="1714443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Taller</a:t>
            </a:r>
            <a:endParaRPr lang="en-US" dirty="0"/>
          </a:p>
        </p:txBody>
      </p:sp>
      <p:sp>
        <p:nvSpPr>
          <p:cNvPr id="3" name="Marcador de contenido 2"/>
          <p:cNvSpPr>
            <a:spLocks noGrp="1"/>
          </p:cNvSpPr>
          <p:nvPr>
            <p:ph idx="1"/>
          </p:nvPr>
        </p:nvSpPr>
        <p:spPr>
          <a:xfrm>
            <a:off x="1097280" y="2312894"/>
            <a:ext cx="10058400" cy="3556200"/>
          </a:xfrm>
        </p:spPr>
        <p:txBody>
          <a:bodyPr>
            <a:normAutofit fontScale="92500" lnSpcReduction="10000"/>
          </a:bodyPr>
          <a:lstStyle/>
          <a:p>
            <a:r>
              <a:rPr lang="es-ES" sz="2800" dirty="0" smtClean="0">
                <a:hlinkClick r:id="rId2"/>
              </a:rPr>
              <a:t>https</a:t>
            </a:r>
            <a:r>
              <a:rPr lang="es-ES" sz="2800" dirty="0">
                <a:hlinkClick r:id="rId2"/>
              </a:rPr>
              <a:t>://upload.wikimedia.org/wikipedia/commons/1/1b/Linux_Distribution_Timeline.svg</a:t>
            </a:r>
            <a:endParaRPr lang="es-ES" sz="2700" dirty="0" smtClean="0"/>
          </a:p>
          <a:p>
            <a:endParaRPr lang="es-ES" sz="2700" dirty="0" smtClean="0"/>
          </a:p>
          <a:p>
            <a:r>
              <a:rPr lang="es-ES" sz="2700" dirty="0" smtClean="0"/>
              <a:t>- Después de mirar la genealogía/</a:t>
            </a:r>
            <a:r>
              <a:rPr lang="es-ES" sz="2700" dirty="0" err="1" smtClean="0"/>
              <a:t>timeline</a:t>
            </a:r>
            <a:r>
              <a:rPr lang="es-ES" sz="2700" dirty="0" smtClean="0"/>
              <a:t> de las distribuciones de Linux, discuta sobre la importancia del papel que desempeñan las comunidades FOSS en relación a ese desarrollo temporal de las distribuciones. Describa tres de sus ideas.</a:t>
            </a:r>
          </a:p>
          <a:p>
            <a:r>
              <a:rPr lang="es-ES" sz="2700" dirty="0" smtClean="0"/>
              <a:t>- Escoja 4 de las distribuciones y presente una tabla comparativa (ventajas, uso, nacimiento, tipo de comunidad, target </a:t>
            </a:r>
            <a:r>
              <a:rPr lang="es-ES" sz="2700" dirty="0" err="1" smtClean="0"/>
              <a:t>users</a:t>
            </a:r>
            <a:r>
              <a:rPr lang="es-ES" sz="2700" dirty="0" smtClean="0"/>
              <a:t>, etc.)</a:t>
            </a:r>
            <a:endParaRPr lang="en-US" sz="2700" dirty="0"/>
          </a:p>
        </p:txBody>
      </p:sp>
      <p:sp>
        <p:nvSpPr>
          <p:cNvPr id="4" name="Marcador de número de diapositiva 3"/>
          <p:cNvSpPr>
            <a:spLocks noGrp="1"/>
          </p:cNvSpPr>
          <p:nvPr>
            <p:ph type="sldNum" sz="quarter" idx="12"/>
          </p:nvPr>
        </p:nvSpPr>
        <p:spPr/>
        <p:txBody>
          <a:bodyPr/>
          <a:lstStyle/>
          <a:p>
            <a:fld id="{5C8A0B6C-2F0D-9146-B965-5B2E4517E27B}" type="slidenum">
              <a:rPr lang="en-US" smtClean="0"/>
              <a:t>2</a:t>
            </a:fld>
            <a:endParaRPr lang="en-US"/>
          </a:p>
        </p:txBody>
      </p:sp>
    </p:spTree>
    <p:extLst>
      <p:ext uri="{BB962C8B-B14F-4D97-AF65-F5344CB8AC3E}">
        <p14:creationId xmlns:p14="http://schemas.microsoft.com/office/powerpoint/2010/main" val="9479798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a:t>Recoge tus requisitos</a:t>
            </a:r>
            <a:r>
              <a:rPr lang="es-ES_tradnl" sz="4400" dirty="0"/>
              <a:t> </a:t>
            </a:r>
            <a:endParaRPr lang="es-ES_tradnl" sz="4200" dirty="0"/>
          </a:p>
        </p:txBody>
      </p:sp>
      <p:sp>
        <p:nvSpPr>
          <p:cNvPr id="3" name="Marcador de contenido 2"/>
          <p:cNvSpPr>
            <a:spLocks noGrp="1"/>
          </p:cNvSpPr>
          <p:nvPr>
            <p:ph idx="1"/>
          </p:nvPr>
        </p:nvSpPr>
        <p:spPr>
          <a:xfrm>
            <a:off x="1097280" y="2071475"/>
            <a:ext cx="10115203" cy="3753852"/>
          </a:xfrm>
        </p:spPr>
        <p:txBody>
          <a:bodyPr>
            <a:noAutofit/>
          </a:bodyPr>
          <a:lstStyle/>
          <a:p>
            <a:r>
              <a:rPr lang="es-ES" sz="2800" dirty="0"/>
              <a:t>¿Qué </a:t>
            </a:r>
            <a:r>
              <a:rPr lang="es-ES" sz="2800" dirty="0" smtClean="0"/>
              <a:t>se quiere </a:t>
            </a:r>
            <a:r>
              <a:rPr lang="es-ES" sz="2800" dirty="0"/>
              <a:t>decir con requisitos? Estas son características del proyecto que satisfacen </a:t>
            </a:r>
            <a:r>
              <a:rPr lang="es-ES" sz="2800" dirty="0" smtClean="0"/>
              <a:t>tus </a:t>
            </a:r>
            <a:r>
              <a:rPr lang="es-ES" sz="2800" dirty="0"/>
              <a:t>propias necesidades particulares. </a:t>
            </a:r>
            <a:endParaRPr lang="es-ES" sz="2800" dirty="0" smtClean="0"/>
          </a:p>
          <a:p>
            <a:r>
              <a:rPr lang="es-ES" sz="2800" dirty="0" smtClean="0"/>
              <a:t>Solo tú sabes </a:t>
            </a:r>
            <a:r>
              <a:rPr lang="es-ES" sz="2800" dirty="0"/>
              <a:t>qué tipo de características se requieren para que </a:t>
            </a:r>
            <a:r>
              <a:rPr lang="es-ES" sz="2800" dirty="0" smtClean="0"/>
              <a:t>tengas </a:t>
            </a:r>
            <a:r>
              <a:rPr lang="es-ES" sz="2800" dirty="0"/>
              <a:t>éxito, pero </a:t>
            </a:r>
            <a:r>
              <a:rPr lang="es-ES" sz="2800" dirty="0" smtClean="0"/>
              <a:t>se presentan a continuación </a:t>
            </a:r>
            <a:r>
              <a:rPr lang="es-ES" sz="2800" dirty="0"/>
              <a:t>algunas de las cosas más comunes que las personas deben considerar al buscar un proyecto de código abierto y </a:t>
            </a:r>
            <a:r>
              <a:rPr lang="es-ES" sz="2800" dirty="0" smtClean="0"/>
              <a:t>libre al </a:t>
            </a:r>
            <a:r>
              <a:rPr lang="es-ES" sz="2800" dirty="0"/>
              <a:t>que contribuir.</a:t>
            </a:r>
            <a:endParaRPr lang="es-ES_tradnl"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20</a:t>
            </a:fld>
            <a:endParaRPr lang="en-US" sz="1600"/>
          </a:p>
        </p:txBody>
      </p:sp>
    </p:spTree>
    <p:extLst>
      <p:ext uri="{BB962C8B-B14F-4D97-AF65-F5344CB8AC3E}">
        <p14:creationId xmlns:p14="http://schemas.microsoft.com/office/powerpoint/2010/main" val="20081848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a:t>Recoge tus requisitos</a:t>
            </a:r>
            <a:r>
              <a:rPr lang="es-ES_tradnl" sz="4400" dirty="0"/>
              <a:t> </a:t>
            </a:r>
            <a:endParaRPr lang="es-ES_tradnl" sz="4200" dirty="0"/>
          </a:p>
        </p:txBody>
      </p:sp>
      <p:sp>
        <p:nvSpPr>
          <p:cNvPr id="3" name="Marcador de contenido 2"/>
          <p:cNvSpPr>
            <a:spLocks noGrp="1"/>
          </p:cNvSpPr>
          <p:nvPr>
            <p:ph idx="1"/>
          </p:nvPr>
        </p:nvSpPr>
        <p:spPr>
          <a:xfrm>
            <a:off x="246186" y="1860455"/>
            <a:ext cx="7174522" cy="2746990"/>
          </a:xfrm>
        </p:spPr>
        <p:txBody>
          <a:bodyPr>
            <a:noAutofit/>
          </a:bodyPr>
          <a:lstStyle/>
          <a:p>
            <a:r>
              <a:rPr lang="es-ES" sz="2400" dirty="0"/>
              <a:t>Habilidades</a:t>
            </a:r>
            <a:endParaRPr lang="es-ES_tradnl" sz="2400" dirty="0"/>
          </a:p>
          <a:p>
            <a:r>
              <a:rPr lang="es-ES" sz="2400" dirty="0"/>
              <a:t>Para empezar, ¿cuáles son tus habilidades? ¿Qué puedes ofrecer a un proyecto? ¿Eres un gran escritor o editor? ¿Qué tal la traducción? ¿Diseño gráfico? ¿Especialista en experiencia de usuario? ¿Conoces ciertos lenguajes de programación? ¿Tienes experiencia con la electrónica? ¿Quizás </a:t>
            </a:r>
            <a:r>
              <a:rPr lang="es-ES" sz="2400" dirty="0" smtClean="0"/>
              <a:t>tengas </a:t>
            </a:r>
            <a:r>
              <a:rPr lang="es-ES" sz="2400" dirty="0"/>
              <a:t>experiencia en la gestión de personas, redacción de especificaciones técnicas o subvenciones, u organización de eventos? </a:t>
            </a:r>
            <a:endParaRPr lang="es-ES"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21</a:t>
            </a:fld>
            <a:endParaRPr lang="en-US" sz="1600"/>
          </a:p>
        </p:txBody>
      </p:sp>
      <p:pic>
        <p:nvPicPr>
          <p:cNvPr id="4" name="Imagen 3"/>
          <p:cNvPicPr>
            <a:picLocks noChangeAspect="1"/>
          </p:cNvPicPr>
          <p:nvPr/>
        </p:nvPicPr>
        <p:blipFill>
          <a:blip r:embed="rId2"/>
          <a:stretch>
            <a:fillRect/>
          </a:stretch>
        </p:blipFill>
        <p:spPr>
          <a:xfrm>
            <a:off x="7511560" y="1042744"/>
            <a:ext cx="4610100" cy="3898900"/>
          </a:xfrm>
          <a:prstGeom prst="rect">
            <a:avLst/>
          </a:prstGeom>
        </p:spPr>
      </p:pic>
      <p:sp>
        <p:nvSpPr>
          <p:cNvPr id="6" name="Marcador de contenido 2"/>
          <p:cNvSpPr txBox="1">
            <a:spLocks/>
          </p:cNvSpPr>
          <p:nvPr/>
        </p:nvSpPr>
        <p:spPr>
          <a:xfrm>
            <a:off x="246186" y="5170919"/>
            <a:ext cx="11412414" cy="1687081"/>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500" dirty="0" smtClean="0"/>
              <a:t>Todas estas habilidades y más son necesarias para proyectos y comunidades de código abierto y libre. Tómate unos minutos para escribir todas tus habilidades que pueden ser potencialmente relevantes para contribuir a FOSS.</a:t>
            </a:r>
            <a:endParaRPr lang="es-ES_tradnl" sz="2500" dirty="0"/>
          </a:p>
        </p:txBody>
      </p:sp>
    </p:spTree>
    <p:extLst>
      <p:ext uri="{BB962C8B-B14F-4D97-AF65-F5344CB8AC3E}">
        <p14:creationId xmlns:p14="http://schemas.microsoft.com/office/powerpoint/2010/main" val="172527505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a:t>Recoge tus requisitos</a:t>
            </a:r>
            <a:r>
              <a:rPr lang="es-ES_tradnl" sz="4400" dirty="0"/>
              <a:t> </a:t>
            </a:r>
            <a:endParaRPr lang="es-ES_tradnl" sz="42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22</a:t>
            </a:fld>
            <a:endParaRPr lang="en-US" sz="1600"/>
          </a:p>
        </p:txBody>
      </p:sp>
      <p:pic>
        <p:nvPicPr>
          <p:cNvPr id="8" name="Imagen 7"/>
          <p:cNvPicPr/>
          <p:nvPr/>
        </p:nvPicPr>
        <p:blipFill>
          <a:blip r:embed="rId2"/>
          <a:stretch>
            <a:fillRect/>
          </a:stretch>
        </p:blipFill>
        <p:spPr>
          <a:xfrm>
            <a:off x="2597714" y="1987686"/>
            <a:ext cx="7302744" cy="4221773"/>
          </a:xfrm>
          <a:prstGeom prst="rect">
            <a:avLst/>
          </a:prstGeom>
        </p:spPr>
      </p:pic>
    </p:spTree>
    <p:extLst>
      <p:ext uri="{BB962C8B-B14F-4D97-AF65-F5344CB8AC3E}">
        <p14:creationId xmlns:p14="http://schemas.microsoft.com/office/powerpoint/2010/main" val="71136274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a:t>Recoge tus requisitos</a:t>
            </a:r>
            <a:r>
              <a:rPr lang="es-ES_tradnl" sz="4400" dirty="0"/>
              <a:t> </a:t>
            </a:r>
            <a:endParaRPr lang="es-ES_tradnl" sz="4200" dirty="0"/>
          </a:p>
        </p:txBody>
      </p:sp>
      <p:sp>
        <p:nvSpPr>
          <p:cNvPr id="3" name="Marcador de contenido 2"/>
          <p:cNvSpPr>
            <a:spLocks noGrp="1"/>
          </p:cNvSpPr>
          <p:nvPr>
            <p:ph idx="1"/>
          </p:nvPr>
        </p:nvSpPr>
        <p:spPr>
          <a:xfrm>
            <a:off x="879236" y="1860455"/>
            <a:ext cx="10827495" cy="3753852"/>
          </a:xfrm>
        </p:spPr>
        <p:txBody>
          <a:bodyPr>
            <a:noAutofit/>
          </a:bodyPr>
          <a:lstStyle/>
          <a:p>
            <a:r>
              <a:rPr lang="es-ES" sz="2600" dirty="0"/>
              <a:t>Intereses</a:t>
            </a:r>
            <a:endParaRPr lang="es-ES_tradnl" sz="2600" dirty="0"/>
          </a:p>
          <a:p>
            <a:r>
              <a:rPr lang="es-ES" sz="2600" dirty="0"/>
              <a:t>Es mucho más probable que </a:t>
            </a:r>
            <a:r>
              <a:rPr lang="es-ES" sz="2600" dirty="0" smtClean="0"/>
              <a:t>disfrutes </a:t>
            </a:r>
            <a:r>
              <a:rPr lang="es-ES" sz="2600" dirty="0"/>
              <a:t>y </a:t>
            </a:r>
            <a:r>
              <a:rPr lang="es-ES" sz="2600" dirty="0" smtClean="0"/>
              <a:t>continúes </a:t>
            </a:r>
            <a:r>
              <a:rPr lang="es-ES" sz="2600" dirty="0"/>
              <a:t>contribuyendo al software </a:t>
            </a:r>
            <a:r>
              <a:rPr lang="es-ES" sz="2600" dirty="0" smtClean="0"/>
              <a:t>libre y </a:t>
            </a:r>
            <a:r>
              <a:rPr lang="es-ES" sz="2600" dirty="0"/>
              <a:t>de código abierto si </a:t>
            </a:r>
            <a:r>
              <a:rPr lang="es-ES" sz="2600" dirty="0" smtClean="0"/>
              <a:t>estás </a:t>
            </a:r>
            <a:r>
              <a:rPr lang="es-ES" sz="2600" dirty="0"/>
              <a:t>trabajando en un proyecto que </a:t>
            </a:r>
            <a:r>
              <a:rPr lang="es-ES" sz="2600" dirty="0" smtClean="0"/>
              <a:t>te </a:t>
            </a:r>
            <a:r>
              <a:rPr lang="es-ES" sz="2600" dirty="0"/>
              <a:t>interesa, en lugar de trabajar en el primero con el que </a:t>
            </a:r>
            <a:r>
              <a:rPr lang="es-ES" sz="2600" dirty="0" smtClean="0"/>
              <a:t>te encuentres. </a:t>
            </a:r>
          </a:p>
          <a:p>
            <a:r>
              <a:rPr lang="es-ES" sz="2600" dirty="0" smtClean="0"/>
              <a:t>Además </a:t>
            </a:r>
            <a:r>
              <a:rPr lang="es-ES" sz="2600" dirty="0"/>
              <a:t>de disfrutarlo más, si </a:t>
            </a:r>
            <a:r>
              <a:rPr lang="es-ES" sz="2600" dirty="0" smtClean="0"/>
              <a:t>eliges </a:t>
            </a:r>
            <a:r>
              <a:rPr lang="es-ES" sz="2600" dirty="0"/>
              <a:t>un proyecto por un interés del que ya </a:t>
            </a:r>
            <a:r>
              <a:rPr lang="es-ES" sz="2600" dirty="0" smtClean="0"/>
              <a:t>sabes </a:t>
            </a:r>
            <a:r>
              <a:rPr lang="es-ES" sz="2600" dirty="0"/>
              <a:t>algo, entonces </a:t>
            </a:r>
            <a:r>
              <a:rPr lang="es-ES" sz="2600" dirty="0" smtClean="0"/>
              <a:t>tienes </a:t>
            </a:r>
            <a:r>
              <a:rPr lang="es-ES" sz="2600" dirty="0"/>
              <a:t>conocimiento de dominio. </a:t>
            </a:r>
            <a:endParaRPr lang="es-ES" sz="2600" dirty="0" smtClean="0"/>
          </a:p>
          <a:p>
            <a:r>
              <a:rPr lang="es-ES" sz="2600" dirty="0" smtClean="0"/>
              <a:t>Esto </a:t>
            </a:r>
            <a:r>
              <a:rPr lang="es-ES" sz="2600" dirty="0"/>
              <a:t>es conocimiento sobre cómo funcionan las cosas en esa área de interés. Por ejemplo, si </a:t>
            </a:r>
            <a:r>
              <a:rPr lang="es-ES" sz="2600" dirty="0" smtClean="0"/>
              <a:t>coses, tejes </a:t>
            </a:r>
            <a:r>
              <a:rPr lang="es-ES" sz="2600" dirty="0"/>
              <a:t>o </a:t>
            </a:r>
            <a:r>
              <a:rPr lang="es-ES" sz="2600" dirty="0" smtClean="0"/>
              <a:t>arreglas </a:t>
            </a:r>
            <a:r>
              <a:rPr lang="es-ES" sz="2600" dirty="0"/>
              <a:t>automóviles, ya </a:t>
            </a:r>
            <a:r>
              <a:rPr lang="es-ES" sz="2600" dirty="0" smtClean="0"/>
              <a:t>conoces </a:t>
            </a:r>
            <a:r>
              <a:rPr lang="es-ES" sz="2600" dirty="0"/>
              <a:t>toda la terminología para coser, tejer o reparar automóviles. Si encuentra un proyecto relacionado con una de estas áreas de interés, </a:t>
            </a:r>
            <a:r>
              <a:rPr lang="es-ES" sz="2600" dirty="0" smtClean="0"/>
              <a:t>comprenderás </a:t>
            </a:r>
            <a:r>
              <a:rPr lang="es-ES" sz="2600" dirty="0"/>
              <a:t>más fácilmente lo que hace el proyecto y tal vez incluso cómo funciona</a:t>
            </a:r>
            <a:r>
              <a:rPr lang="es-ES" sz="2600" dirty="0" smtClean="0"/>
              <a:t>.</a:t>
            </a:r>
            <a:endParaRPr lang="es-ES_tradnl" sz="2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23</a:t>
            </a:fld>
            <a:endParaRPr lang="en-US" sz="1600"/>
          </a:p>
        </p:txBody>
      </p:sp>
    </p:spTree>
    <p:extLst>
      <p:ext uri="{BB962C8B-B14F-4D97-AF65-F5344CB8AC3E}">
        <p14:creationId xmlns:p14="http://schemas.microsoft.com/office/powerpoint/2010/main" val="71001384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a:t>Recoge tus requisitos</a:t>
            </a:r>
            <a:r>
              <a:rPr lang="es-ES_tradnl" sz="4400" dirty="0"/>
              <a:t> </a:t>
            </a:r>
            <a:endParaRPr lang="es-ES_tradnl" sz="4200" dirty="0"/>
          </a:p>
        </p:txBody>
      </p:sp>
      <p:sp>
        <p:nvSpPr>
          <p:cNvPr id="3" name="Marcador de contenido 2"/>
          <p:cNvSpPr>
            <a:spLocks noGrp="1"/>
          </p:cNvSpPr>
          <p:nvPr>
            <p:ph idx="1"/>
          </p:nvPr>
        </p:nvSpPr>
        <p:spPr>
          <a:xfrm>
            <a:off x="1097280" y="2018720"/>
            <a:ext cx="10115203" cy="3753852"/>
          </a:xfrm>
        </p:spPr>
        <p:txBody>
          <a:bodyPr>
            <a:noAutofit/>
          </a:bodyPr>
          <a:lstStyle/>
          <a:p>
            <a:r>
              <a:rPr lang="es-ES" sz="2600" dirty="0"/>
              <a:t>Hay un proyecto de código abierto y </a:t>
            </a:r>
            <a:r>
              <a:rPr lang="es-ES" sz="2600" dirty="0" smtClean="0"/>
              <a:t>libre para </a:t>
            </a:r>
            <a:r>
              <a:rPr lang="es-ES" sz="2600" dirty="0"/>
              <a:t>cada área de interés y afición. Cuando la mayoría de las personas piensan en FOSS, inmediatamente piensan en sistemas operativos (Linux), infraestructura, bases de datos o desarrollo web. Si estos son sus intereses, tiene suerte, ya que siempre hay mucho trabajo por hacer en estos proyectos. </a:t>
            </a:r>
            <a:endParaRPr lang="es-ES" sz="2600" dirty="0" smtClean="0"/>
          </a:p>
          <a:p>
            <a:r>
              <a:rPr lang="es-ES" sz="2600" dirty="0" smtClean="0"/>
              <a:t>Pero </a:t>
            </a:r>
            <a:r>
              <a:rPr lang="es-ES" sz="2600" dirty="0"/>
              <a:t>también hay proyectos para radioaficionados, costura, desarrollo de juegos, arte digital, aprendizaje automático, astrofísica, geografía, impresión 3D, educación ... La lista sigue y sigue. </a:t>
            </a:r>
            <a:endParaRPr lang="es-ES_tradnl" sz="2600" dirty="0"/>
          </a:p>
          <a:p>
            <a:r>
              <a:rPr lang="es-ES" sz="2600" dirty="0"/>
              <a:t>¿Qué tipo de cosas te interesan? ¿Cuáles son tus aficiones? ¿Qué clases disfrutaste en la escuela? </a:t>
            </a:r>
            <a:r>
              <a:rPr lang="es-ES" sz="2600" dirty="0" smtClean="0"/>
              <a:t>Tómate </a:t>
            </a:r>
            <a:r>
              <a:rPr lang="es-ES" sz="2600" dirty="0"/>
              <a:t>unos minutos más para anotar todas </a:t>
            </a:r>
            <a:r>
              <a:rPr lang="es-ES" sz="2600" dirty="0" smtClean="0"/>
              <a:t>tus </a:t>
            </a:r>
            <a:r>
              <a:rPr lang="es-ES" sz="2600" dirty="0"/>
              <a:t>áreas de interés.</a:t>
            </a:r>
            <a:r>
              <a:rPr lang="es-ES_tradnl" sz="2600" dirty="0"/>
              <a:t>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24</a:t>
            </a:fld>
            <a:endParaRPr lang="en-US" sz="1600"/>
          </a:p>
        </p:txBody>
      </p:sp>
    </p:spTree>
    <p:extLst>
      <p:ext uri="{BB962C8B-B14F-4D97-AF65-F5344CB8AC3E}">
        <p14:creationId xmlns:p14="http://schemas.microsoft.com/office/powerpoint/2010/main" val="7191011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a:t>Recoge tus </a:t>
            </a:r>
            <a:r>
              <a:rPr lang="es-ES" sz="4400" dirty="0" smtClean="0"/>
              <a:t/>
            </a:r>
            <a:br>
              <a:rPr lang="es-ES" sz="4400" dirty="0" smtClean="0"/>
            </a:br>
            <a:r>
              <a:rPr lang="es-ES" sz="4400" dirty="0" smtClean="0"/>
              <a:t>requisitos</a:t>
            </a:r>
            <a:r>
              <a:rPr lang="es-ES_tradnl" sz="4400" dirty="0" smtClean="0"/>
              <a:t> </a:t>
            </a:r>
            <a:endParaRPr lang="es-ES_tradnl" sz="42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25</a:t>
            </a:fld>
            <a:endParaRPr lang="en-US" sz="1600"/>
          </a:p>
        </p:txBody>
      </p:sp>
      <p:pic>
        <p:nvPicPr>
          <p:cNvPr id="6" name="Imagen 5"/>
          <p:cNvPicPr/>
          <p:nvPr/>
        </p:nvPicPr>
        <p:blipFill>
          <a:blip r:embed="rId2"/>
          <a:stretch>
            <a:fillRect/>
          </a:stretch>
        </p:blipFill>
        <p:spPr>
          <a:xfrm>
            <a:off x="5701905" y="251430"/>
            <a:ext cx="5563333" cy="6413135"/>
          </a:xfrm>
          <a:prstGeom prst="rect">
            <a:avLst/>
          </a:prstGeom>
        </p:spPr>
      </p:pic>
    </p:spTree>
    <p:extLst>
      <p:ext uri="{BB962C8B-B14F-4D97-AF65-F5344CB8AC3E}">
        <p14:creationId xmlns:p14="http://schemas.microsoft.com/office/powerpoint/2010/main" val="20988322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a:t>Recoge tus requisitos</a:t>
            </a:r>
            <a:r>
              <a:rPr lang="es-ES_tradnl" sz="4400" dirty="0"/>
              <a:t> </a:t>
            </a:r>
            <a:endParaRPr lang="es-ES_tradnl" sz="4200" dirty="0"/>
          </a:p>
        </p:txBody>
      </p:sp>
      <p:sp>
        <p:nvSpPr>
          <p:cNvPr id="3" name="Marcador de contenido 2"/>
          <p:cNvSpPr>
            <a:spLocks noGrp="1"/>
          </p:cNvSpPr>
          <p:nvPr>
            <p:ph idx="1"/>
          </p:nvPr>
        </p:nvSpPr>
        <p:spPr>
          <a:xfrm>
            <a:off x="1097280" y="2018720"/>
            <a:ext cx="10115203" cy="3753852"/>
          </a:xfrm>
        </p:spPr>
        <p:txBody>
          <a:bodyPr>
            <a:noAutofit/>
          </a:bodyPr>
          <a:lstStyle/>
          <a:p>
            <a:r>
              <a:rPr lang="es-ES" sz="2800" dirty="0"/>
              <a:t>Disponibilidad de tiempo</a:t>
            </a:r>
            <a:endParaRPr lang="es-ES_tradnl" sz="2800" dirty="0"/>
          </a:p>
          <a:p>
            <a:r>
              <a:rPr lang="es-ES" sz="2800" dirty="0"/>
              <a:t>Otro requisito muy importante es </a:t>
            </a:r>
            <a:r>
              <a:rPr lang="es-ES" sz="2800" dirty="0" smtClean="0"/>
              <a:t>tu </a:t>
            </a:r>
            <a:r>
              <a:rPr lang="es-ES" sz="2800" dirty="0"/>
              <a:t>disponibilidad de tiempo. </a:t>
            </a:r>
            <a:endParaRPr lang="es-ES" sz="2800" dirty="0" smtClean="0"/>
          </a:p>
          <a:p>
            <a:r>
              <a:rPr lang="es-ES" sz="2800" dirty="0" smtClean="0"/>
              <a:t>Un </a:t>
            </a:r>
            <a:r>
              <a:rPr lang="es-ES" sz="2800" dirty="0"/>
              <a:t>padre soltero con tres hijos pequeños tendrá disponibilidad de tiempo muy diferente que un estudiante universitario de segundo año. </a:t>
            </a:r>
            <a:endParaRPr lang="es-ES" sz="2800" dirty="0" smtClean="0"/>
          </a:p>
          <a:p>
            <a:r>
              <a:rPr lang="es-ES" sz="2800" dirty="0" smtClean="0"/>
              <a:t>Antes </a:t>
            </a:r>
            <a:r>
              <a:rPr lang="es-ES" sz="2800" dirty="0"/>
              <a:t>de comenzar a buscar un proyecto al que contribuir, </a:t>
            </a:r>
            <a:r>
              <a:rPr lang="es-ES" sz="2800" dirty="0" smtClean="0"/>
              <a:t>se </a:t>
            </a:r>
            <a:r>
              <a:rPr lang="es-ES" sz="2800" dirty="0"/>
              <a:t>honesto </a:t>
            </a:r>
            <a:r>
              <a:rPr lang="es-ES" sz="2800" dirty="0" smtClean="0"/>
              <a:t>contigo mismo </a:t>
            </a:r>
            <a:r>
              <a:rPr lang="es-ES" sz="2800" dirty="0"/>
              <a:t>acerca de cuánto tiempo </a:t>
            </a:r>
            <a:r>
              <a:rPr lang="es-ES" sz="2800" dirty="0" smtClean="0"/>
              <a:t>crees </a:t>
            </a:r>
            <a:r>
              <a:rPr lang="es-ES" sz="2800" dirty="0"/>
              <a:t>que </a:t>
            </a:r>
            <a:r>
              <a:rPr lang="es-ES" sz="2800" dirty="0" smtClean="0"/>
              <a:t>puedes </a:t>
            </a:r>
            <a:r>
              <a:rPr lang="es-ES" sz="2800" dirty="0"/>
              <a:t>dedicar a contribuir al software libre y de código abierto. </a:t>
            </a:r>
            <a:endParaRPr lang="es-ES_tradnl" sz="2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26</a:t>
            </a:fld>
            <a:endParaRPr lang="en-US" sz="1600"/>
          </a:p>
        </p:txBody>
      </p:sp>
    </p:spTree>
    <p:extLst>
      <p:ext uri="{BB962C8B-B14F-4D97-AF65-F5344CB8AC3E}">
        <p14:creationId xmlns:p14="http://schemas.microsoft.com/office/powerpoint/2010/main" val="11684226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a:t>Recoge tus requisitos</a:t>
            </a:r>
            <a:r>
              <a:rPr lang="es-ES_tradnl" sz="4400" dirty="0"/>
              <a:t> </a:t>
            </a:r>
            <a:endParaRPr lang="es-ES_tradnl" sz="4200" dirty="0"/>
          </a:p>
        </p:txBody>
      </p:sp>
      <p:sp>
        <p:nvSpPr>
          <p:cNvPr id="3" name="Marcador de contenido 2"/>
          <p:cNvSpPr>
            <a:spLocks noGrp="1"/>
          </p:cNvSpPr>
          <p:nvPr>
            <p:ph idx="1"/>
          </p:nvPr>
        </p:nvSpPr>
        <p:spPr>
          <a:xfrm>
            <a:off x="1097280" y="1895625"/>
            <a:ext cx="10115203" cy="3753852"/>
          </a:xfrm>
        </p:spPr>
        <p:txBody>
          <a:bodyPr>
            <a:noAutofit/>
          </a:bodyPr>
          <a:lstStyle/>
          <a:p>
            <a:r>
              <a:rPr lang="es-ES" sz="2800" dirty="0"/>
              <a:t>Algunos proyectos tienen una curva de aprendizaje mucho más pronunciada que otros, por lo que, si solo </a:t>
            </a:r>
            <a:r>
              <a:rPr lang="es-ES" sz="2800" dirty="0" smtClean="0"/>
              <a:t>tienes </a:t>
            </a:r>
            <a:r>
              <a:rPr lang="es-ES" sz="2800" dirty="0"/>
              <a:t>un poco de tiempo, es posible que </a:t>
            </a:r>
            <a:r>
              <a:rPr lang="es-ES" sz="2800" dirty="0" smtClean="0"/>
              <a:t>debas </a:t>
            </a:r>
            <a:r>
              <a:rPr lang="es-ES" sz="2800" dirty="0"/>
              <a:t>limitar </a:t>
            </a:r>
            <a:r>
              <a:rPr lang="es-ES" sz="2800" dirty="0" smtClean="0"/>
              <a:t>tu </a:t>
            </a:r>
            <a:r>
              <a:rPr lang="es-ES" sz="2800" dirty="0"/>
              <a:t>selección de proyectos a uno que tenga la reputación de ser muy solidario y útil para los nuevos contribuyentes.</a:t>
            </a:r>
            <a:endParaRPr lang="es-ES_tradnl" sz="2800" dirty="0"/>
          </a:p>
          <a:p>
            <a:r>
              <a:rPr lang="es-ES" sz="2800" dirty="0"/>
              <a:t>Independientemente del proyecto que </a:t>
            </a:r>
            <a:r>
              <a:rPr lang="es-ES" sz="2800" dirty="0" smtClean="0"/>
              <a:t>elijas, </a:t>
            </a:r>
            <a:r>
              <a:rPr lang="es-ES" sz="2800" dirty="0"/>
              <a:t>es muy posible contribuir incluso si solo </a:t>
            </a:r>
            <a:r>
              <a:rPr lang="es-ES" sz="2800" dirty="0" smtClean="0"/>
              <a:t>tienes </a:t>
            </a:r>
            <a:r>
              <a:rPr lang="es-ES" sz="2800" dirty="0"/>
              <a:t>un par de horas a la semana para dedicarlo. Cada contribución es valiosa, incluso las pequeñas. </a:t>
            </a:r>
            <a:r>
              <a:rPr lang="es-ES" sz="2800" dirty="0" smtClean="0"/>
              <a:t>Se </a:t>
            </a:r>
            <a:r>
              <a:rPr lang="es-ES" sz="2800" dirty="0"/>
              <a:t>realista con respecto a </a:t>
            </a:r>
            <a:r>
              <a:rPr lang="es-ES" sz="2800" dirty="0" smtClean="0"/>
              <a:t>tu </a:t>
            </a:r>
            <a:r>
              <a:rPr lang="es-ES" sz="2800" dirty="0"/>
              <a:t>inversión de tiempo y </a:t>
            </a:r>
            <a:r>
              <a:rPr lang="es-ES" sz="2800" dirty="0" smtClean="0"/>
              <a:t>asume </a:t>
            </a:r>
            <a:r>
              <a:rPr lang="es-ES" sz="2800" dirty="0"/>
              <a:t>solo lo que </a:t>
            </a:r>
            <a:r>
              <a:rPr lang="es-ES" sz="2800" dirty="0" smtClean="0"/>
              <a:t>puedes </a:t>
            </a:r>
            <a:r>
              <a:rPr lang="es-ES" sz="2800" dirty="0"/>
              <a:t>administrar. Siempre </a:t>
            </a:r>
            <a:r>
              <a:rPr lang="es-ES" sz="2800" dirty="0" smtClean="0"/>
              <a:t>puedes </a:t>
            </a:r>
            <a:r>
              <a:rPr lang="es-ES" sz="2800" dirty="0"/>
              <a:t>aumentar </a:t>
            </a:r>
            <a:r>
              <a:rPr lang="es-ES" sz="2800" dirty="0" smtClean="0"/>
              <a:t>tus </a:t>
            </a:r>
            <a:r>
              <a:rPr lang="es-ES" sz="2800" dirty="0"/>
              <a:t>contribuciones más tarde si </a:t>
            </a:r>
            <a:r>
              <a:rPr lang="es-ES" sz="2800" dirty="0" smtClean="0"/>
              <a:t>tienes </a:t>
            </a:r>
            <a:r>
              <a:rPr lang="es-ES" sz="2800" dirty="0"/>
              <a:t>más tiempo disponible.</a:t>
            </a:r>
            <a:endParaRPr lang="es-ES_tradnl" sz="2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27</a:t>
            </a:fld>
            <a:endParaRPr lang="en-US" sz="1600"/>
          </a:p>
        </p:txBody>
      </p:sp>
    </p:spTree>
    <p:extLst>
      <p:ext uri="{BB962C8B-B14F-4D97-AF65-F5344CB8AC3E}">
        <p14:creationId xmlns:p14="http://schemas.microsoft.com/office/powerpoint/2010/main" val="11253436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a:t>Recoge tus requisitos</a:t>
            </a:r>
            <a:r>
              <a:rPr lang="es-ES_tradnl" sz="4400" dirty="0"/>
              <a:t> </a:t>
            </a:r>
            <a:endParaRPr lang="es-ES_tradnl" sz="4200" dirty="0"/>
          </a:p>
        </p:txBody>
      </p:sp>
      <p:sp>
        <p:nvSpPr>
          <p:cNvPr id="3" name="Marcador de contenido 2"/>
          <p:cNvSpPr>
            <a:spLocks noGrp="1"/>
          </p:cNvSpPr>
          <p:nvPr>
            <p:ph idx="1"/>
          </p:nvPr>
        </p:nvSpPr>
        <p:spPr>
          <a:xfrm>
            <a:off x="1097280" y="2409091"/>
            <a:ext cx="10115203" cy="3240385"/>
          </a:xfrm>
        </p:spPr>
        <p:txBody>
          <a:bodyPr>
            <a:noAutofit/>
          </a:bodyPr>
          <a:lstStyle/>
          <a:p>
            <a:r>
              <a:rPr lang="es-ES" sz="2800" smtClean="0"/>
              <a:t>Metas/objetivos</a:t>
            </a:r>
            <a:endParaRPr lang="es-ES_tradnl" sz="2800" dirty="0"/>
          </a:p>
          <a:p>
            <a:r>
              <a:rPr lang="es-ES" sz="2800" dirty="0"/>
              <a:t>Los objetivos que definió anteriormente también son parte de sus requisitos para la selección de proyectos. No tiene mucho sentido contribuir a un proyecto si no lo ayudará a avanzar hacia sus objetivos de alguna manera. </a:t>
            </a:r>
            <a:endParaRPr lang="es-ES" sz="28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28</a:t>
            </a:fld>
            <a:endParaRPr lang="en-US" sz="1600"/>
          </a:p>
        </p:txBody>
      </p:sp>
    </p:spTree>
    <p:extLst>
      <p:ext uri="{BB962C8B-B14F-4D97-AF65-F5344CB8AC3E}">
        <p14:creationId xmlns:p14="http://schemas.microsoft.com/office/powerpoint/2010/main" val="14078379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a:t>Recoge tus requisitos</a:t>
            </a:r>
            <a:r>
              <a:rPr lang="es-ES_tradnl" sz="4400" dirty="0"/>
              <a:t> </a:t>
            </a:r>
            <a:endParaRPr lang="es-ES_tradnl" sz="4200" dirty="0"/>
          </a:p>
        </p:txBody>
      </p:sp>
      <p:sp>
        <p:nvSpPr>
          <p:cNvPr id="3" name="Marcador de contenido 2"/>
          <p:cNvSpPr>
            <a:spLocks noGrp="1"/>
          </p:cNvSpPr>
          <p:nvPr>
            <p:ph idx="1"/>
          </p:nvPr>
        </p:nvSpPr>
        <p:spPr>
          <a:xfrm>
            <a:off x="1097280" y="1895625"/>
            <a:ext cx="10115203" cy="3753852"/>
          </a:xfrm>
        </p:spPr>
        <p:txBody>
          <a:bodyPr>
            <a:noAutofit/>
          </a:bodyPr>
          <a:lstStyle/>
          <a:p>
            <a:r>
              <a:rPr lang="es-ES" sz="2500" b="1" dirty="0"/>
              <a:t>Habilidades</a:t>
            </a:r>
            <a:r>
              <a:rPr lang="es-ES" sz="2500" dirty="0"/>
              <a:t>, </a:t>
            </a:r>
            <a:r>
              <a:rPr lang="es-ES" sz="2500" b="1" dirty="0"/>
              <a:t>intereses</a:t>
            </a:r>
            <a:r>
              <a:rPr lang="es-ES" sz="2500" dirty="0"/>
              <a:t>, </a:t>
            </a:r>
            <a:r>
              <a:rPr lang="es-ES" sz="2500" b="1" dirty="0"/>
              <a:t>disponibilidad</a:t>
            </a:r>
            <a:r>
              <a:rPr lang="es-ES" sz="2500" dirty="0"/>
              <a:t> de tiempo y </a:t>
            </a:r>
            <a:r>
              <a:rPr lang="es-ES" sz="2500" b="1" dirty="0"/>
              <a:t>objetivos</a:t>
            </a:r>
            <a:r>
              <a:rPr lang="es-ES" sz="2500" dirty="0"/>
              <a:t>. Estos son sus requisitos específicos y son únicos. </a:t>
            </a:r>
            <a:endParaRPr lang="es-ES" sz="2500" dirty="0" smtClean="0"/>
          </a:p>
          <a:p>
            <a:r>
              <a:rPr lang="es-ES" sz="2500" dirty="0" smtClean="0"/>
              <a:t>Si comparas tus </a:t>
            </a:r>
            <a:r>
              <a:rPr lang="es-ES" sz="2500" dirty="0"/>
              <a:t>listas con las de cualquier otra persona, </a:t>
            </a:r>
            <a:r>
              <a:rPr lang="es-ES" sz="2500" dirty="0" smtClean="0"/>
              <a:t>puedes </a:t>
            </a:r>
            <a:r>
              <a:rPr lang="es-ES" sz="2500" dirty="0"/>
              <a:t>encontrar cierta superposición, pero es más probable que </a:t>
            </a:r>
            <a:r>
              <a:rPr lang="es-ES" sz="2500" dirty="0" smtClean="0"/>
              <a:t>encuentres </a:t>
            </a:r>
            <a:r>
              <a:rPr lang="es-ES" sz="2500" dirty="0"/>
              <a:t>más diferencias. </a:t>
            </a:r>
            <a:endParaRPr lang="es-ES" sz="2500" dirty="0" smtClean="0"/>
          </a:p>
          <a:p>
            <a:r>
              <a:rPr lang="es-ES" sz="2500" dirty="0" smtClean="0"/>
              <a:t>Estos </a:t>
            </a:r>
            <a:r>
              <a:rPr lang="es-ES" sz="2500" dirty="0"/>
              <a:t>requisitos son tuyos y solo tuyos, y solo tú puedes definirlos. Otros pueden </a:t>
            </a:r>
            <a:r>
              <a:rPr lang="es-ES" sz="2500" dirty="0" smtClean="0"/>
              <a:t>ayudarte </a:t>
            </a:r>
            <a:r>
              <a:rPr lang="es-ES" sz="2500" dirty="0"/>
              <a:t>a hacer una lluvia de ideas o refinar </a:t>
            </a:r>
            <a:r>
              <a:rPr lang="es-ES" sz="2500" dirty="0" smtClean="0"/>
              <a:t>tus </a:t>
            </a:r>
            <a:r>
              <a:rPr lang="es-ES" sz="2500" dirty="0"/>
              <a:t>listas, pero nadie puede </a:t>
            </a:r>
            <a:r>
              <a:rPr lang="es-ES" sz="2500" dirty="0" smtClean="0"/>
              <a:t>decirte </a:t>
            </a:r>
            <a:r>
              <a:rPr lang="es-ES" sz="2500" dirty="0"/>
              <a:t>cuáles son </a:t>
            </a:r>
            <a:r>
              <a:rPr lang="es-ES" sz="2500" dirty="0" smtClean="0"/>
              <a:t>tus </a:t>
            </a:r>
            <a:r>
              <a:rPr lang="es-ES" sz="2500" dirty="0"/>
              <a:t>requisitos personales.</a:t>
            </a:r>
            <a:endParaRPr lang="es-ES_tradnl" sz="2500" dirty="0"/>
          </a:p>
          <a:p>
            <a:r>
              <a:rPr lang="es-ES" sz="2500" dirty="0" err="1" smtClean="0"/>
              <a:t>E</a:t>
            </a:r>
            <a:r>
              <a:rPr lang="es-ES" sz="2500" smtClean="0"/>
              <a:t>stos </a:t>
            </a:r>
            <a:r>
              <a:rPr lang="es-ES" sz="2500" dirty="0"/>
              <a:t>requisitos pueden cambiar y cambiarán con el tiempo a medida que la situación de </a:t>
            </a:r>
            <a:r>
              <a:rPr lang="es-ES" sz="2500" dirty="0" smtClean="0"/>
              <a:t>tu </a:t>
            </a:r>
            <a:r>
              <a:rPr lang="es-ES" sz="2500" dirty="0"/>
              <a:t>vida evolucione y la experiencia profesional crezca. No </a:t>
            </a:r>
            <a:r>
              <a:rPr lang="es-ES" sz="2500" dirty="0" smtClean="0"/>
              <a:t>tengas </a:t>
            </a:r>
            <a:r>
              <a:rPr lang="es-ES" sz="2500" dirty="0"/>
              <a:t>miedo de volver a visitar estos requisitos y actualizarlos o modificarlos más tarde. </a:t>
            </a:r>
            <a:endParaRPr lang="es-ES_tradnl" sz="25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29</a:t>
            </a:fld>
            <a:endParaRPr lang="en-US" sz="1600"/>
          </a:p>
        </p:txBody>
      </p:sp>
    </p:spTree>
    <p:extLst>
      <p:ext uri="{BB962C8B-B14F-4D97-AF65-F5344CB8AC3E}">
        <p14:creationId xmlns:p14="http://schemas.microsoft.com/office/powerpoint/2010/main" val="10985995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a:t>
            </a:fld>
            <a:endParaRPr lang="en-US" sz="1600" dirty="0"/>
          </a:p>
        </p:txBody>
      </p:sp>
      <p:sp>
        <p:nvSpPr>
          <p:cNvPr id="3" name="Rectángulo 2"/>
          <p:cNvSpPr/>
          <p:nvPr/>
        </p:nvSpPr>
        <p:spPr>
          <a:xfrm>
            <a:off x="695594" y="2251216"/>
            <a:ext cx="10809241" cy="923330"/>
          </a:xfrm>
          <a:prstGeom prst="rect">
            <a:avLst/>
          </a:prstGeom>
          <a:noFill/>
        </p:spPr>
        <p:txBody>
          <a:bodyPr wrap="none" lIns="91440" tIns="45720" rIns="91440" bIns="45720">
            <a:spAutoFit/>
          </a:bodyPr>
          <a:lstStyle/>
          <a:p>
            <a:pPr algn="ctr"/>
            <a:r>
              <a:rPr lang="es-ES" sz="5400" dirty="0" smtClean="0"/>
              <a:t>Encontrar un proyecto para contribuir</a:t>
            </a:r>
          </a:p>
        </p:txBody>
      </p:sp>
    </p:spTree>
    <p:extLst>
      <p:ext uri="{BB962C8B-B14F-4D97-AF65-F5344CB8AC3E}">
        <p14:creationId xmlns:p14="http://schemas.microsoft.com/office/powerpoint/2010/main" val="179640421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Recolectar </a:t>
            </a:r>
            <a:r>
              <a:rPr lang="es-ES" sz="4400" dirty="0"/>
              <a:t>proyectos </a:t>
            </a:r>
            <a:r>
              <a:rPr lang="es-ES" sz="4400" dirty="0" smtClean="0"/>
              <a:t>candidatos</a:t>
            </a:r>
            <a:endParaRPr lang="es-ES_tradnl" sz="4200" dirty="0"/>
          </a:p>
        </p:txBody>
      </p:sp>
      <p:sp>
        <p:nvSpPr>
          <p:cNvPr id="3" name="Marcador de contenido 2"/>
          <p:cNvSpPr>
            <a:spLocks noGrp="1"/>
          </p:cNvSpPr>
          <p:nvPr>
            <p:ph idx="1"/>
          </p:nvPr>
        </p:nvSpPr>
        <p:spPr>
          <a:xfrm>
            <a:off x="1097280" y="1874843"/>
            <a:ext cx="10115203" cy="3753852"/>
          </a:xfrm>
        </p:spPr>
        <p:txBody>
          <a:bodyPr>
            <a:noAutofit/>
          </a:bodyPr>
          <a:lstStyle/>
          <a:p>
            <a:r>
              <a:rPr lang="es-ES" sz="2600" dirty="0"/>
              <a:t>¡Tienes metas! ¡Tienes intereses! ¡Tienes requisitos! Ahora todo lo que necesitas es un proyecto. </a:t>
            </a:r>
            <a:endParaRPr lang="es-ES" sz="2600" dirty="0" smtClean="0"/>
          </a:p>
          <a:p>
            <a:r>
              <a:rPr lang="es-ES" sz="2600" dirty="0"/>
              <a:t>E</a:t>
            </a:r>
            <a:r>
              <a:rPr lang="es-ES" sz="2600" dirty="0" smtClean="0"/>
              <a:t>xisten </a:t>
            </a:r>
            <a:r>
              <a:rPr lang="es-ES" sz="2600" dirty="0"/>
              <a:t>millones y millones de proyectos </a:t>
            </a:r>
            <a:r>
              <a:rPr lang="es-ES" sz="2600" dirty="0" smtClean="0"/>
              <a:t>libres y </a:t>
            </a:r>
            <a:r>
              <a:rPr lang="es-ES" sz="2600" dirty="0"/>
              <a:t>de código abierto. ¿Cómo se supone que debe aplicar esas metas / intereses / requisitos a millones de proyectos? Respuesta: limitando el grupo de candidatos.</a:t>
            </a:r>
            <a:endParaRPr lang="es-ES_tradnl" sz="2600" dirty="0"/>
          </a:p>
          <a:p>
            <a:r>
              <a:rPr lang="es-ES" sz="2600" dirty="0"/>
              <a:t>Comience mirando los proyectos que ya usa y disfruta. Si </a:t>
            </a:r>
            <a:r>
              <a:rPr lang="es-ES" sz="2600" dirty="0" smtClean="0"/>
              <a:t>es </a:t>
            </a:r>
            <a:r>
              <a:rPr lang="es-ES" sz="2600" dirty="0"/>
              <a:t>un usuario de Linux, entonces probablemente tengas muchos proyectos de software </a:t>
            </a:r>
            <a:r>
              <a:rPr lang="es-ES" sz="2600" dirty="0" smtClean="0"/>
              <a:t>libre </a:t>
            </a:r>
            <a:r>
              <a:rPr lang="es-ES" sz="2600" dirty="0"/>
              <a:t>y de código abierto que utilizas a diario. </a:t>
            </a:r>
            <a:endParaRPr lang="es-ES" sz="2600" dirty="0" smtClean="0"/>
          </a:p>
          <a:p>
            <a:r>
              <a:rPr lang="es-ES" sz="2600" dirty="0" err="1" smtClean="0"/>
              <a:t>Blender</a:t>
            </a:r>
            <a:r>
              <a:rPr lang="es-ES" sz="2600" dirty="0"/>
              <a:t>, GIMP, KDE o GNOME, y todas las herramientas asociadas con ellos son proyectos FOSS. Pero el uso diario de código abierto y </a:t>
            </a:r>
            <a:r>
              <a:rPr lang="es-ES" sz="2600" dirty="0" smtClean="0"/>
              <a:t>libre </a:t>
            </a:r>
            <a:r>
              <a:rPr lang="es-ES" sz="2600" dirty="0"/>
              <a:t>no se limita solo a aquellos que ejecutan Linux en sus máquinas</a:t>
            </a:r>
            <a:r>
              <a:rPr lang="es-ES" sz="2600" dirty="0" smtClean="0"/>
              <a:t>.</a:t>
            </a:r>
            <a:endParaRPr lang="es-ES_tradnl" sz="2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30</a:t>
            </a:fld>
            <a:endParaRPr lang="en-US" sz="1600"/>
          </a:p>
        </p:txBody>
      </p:sp>
    </p:spTree>
    <p:extLst>
      <p:ext uri="{BB962C8B-B14F-4D97-AF65-F5344CB8AC3E}">
        <p14:creationId xmlns:p14="http://schemas.microsoft.com/office/powerpoint/2010/main" val="20558798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Recolectar </a:t>
            </a:r>
            <a:r>
              <a:rPr lang="es-ES" sz="4400" dirty="0"/>
              <a:t>proyectos </a:t>
            </a:r>
            <a:r>
              <a:rPr lang="es-ES" sz="4400" dirty="0" smtClean="0"/>
              <a:t>candidatos</a:t>
            </a:r>
            <a:endParaRPr lang="es-ES_tradnl" sz="4200" dirty="0"/>
          </a:p>
        </p:txBody>
      </p:sp>
      <p:sp>
        <p:nvSpPr>
          <p:cNvPr id="3" name="Marcador de contenido 2"/>
          <p:cNvSpPr>
            <a:spLocks noGrp="1"/>
          </p:cNvSpPr>
          <p:nvPr>
            <p:ph idx="1"/>
          </p:nvPr>
        </p:nvSpPr>
        <p:spPr>
          <a:xfrm>
            <a:off x="1097280" y="1895625"/>
            <a:ext cx="10115203" cy="3753852"/>
          </a:xfrm>
        </p:spPr>
        <p:txBody>
          <a:bodyPr>
            <a:noAutofit/>
          </a:bodyPr>
          <a:lstStyle/>
          <a:p>
            <a:r>
              <a:rPr lang="es-ES" sz="2500" dirty="0"/>
              <a:t>Los proyectos de FOSS están en todas partes: </a:t>
            </a:r>
            <a:r>
              <a:rPr lang="es-ES" sz="2500" dirty="0" err="1"/>
              <a:t>Drupal</a:t>
            </a:r>
            <a:r>
              <a:rPr lang="es-ES" sz="2500" dirty="0"/>
              <a:t>, Moodle, Visual Studio </a:t>
            </a:r>
            <a:r>
              <a:rPr lang="es-ES" sz="2500" dirty="0" err="1"/>
              <a:t>Code</a:t>
            </a:r>
            <a:r>
              <a:rPr lang="es-ES" sz="2500" dirty="0"/>
              <a:t>, </a:t>
            </a:r>
            <a:r>
              <a:rPr lang="es-ES" sz="2500" dirty="0" err="1"/>
              <a:t>iTem</a:t>
            </a:r>
            <a:r>
              <a:rPr lang="es-ES" sz="2500" dirty="0"/>
              <a:t> y más. Mire el software que usa todos los días, luego verifique si se trata de un proyecto FOSS. </a:t>
            </a:r>
            <a:endParaRPr lang="es-ES" sz="2500" dirty="0" smtClean="0"/>
          </a:p>
          <a:p>
            <a:r>
              <a:rPr lang="es-ES" sz="2500" dirty="0" smtClean="0"/>
              <a:t>Si </a:t>
            </a:r>
            <a:r>
              <a:rPr lang="es-ES" sz="2500" dirty="0"/>
              <a:t>bien estos proyectos grandes y muy visibles pueden no ser el mejor punto de partida para alguien nuevo en las contribuciones de FOSS, pueden tener proyectos satélites más pequeños (como bibliotecas, complementos, extensiones) que son perfectos para alguien que recién está comenzando.</a:t>
            </a:r>
            <a:endParaRPr lang="es-ES_tradnl" sz="2500" dirty="0"/>
          </a:p>
          <a:p>
            <a:r>
              <a:rPr lang="es-ES" sz="2500" dirty="0"/>
              <a:t>Incluso si el software en sí no es </a:t>
            </a:r>
            <a:r>
              <a:rPr lang="es-ES" sz="2500" dirty="0" smtClean="0"/>
              <a:t>libre o </a:t>
            </a:r>
            <a:r>
              <a:rPr lang="es-ES" sz="2500" dirty="0"/>
              <a:t>de código abierto, es posible que haya surgido un ecosistema a su alrededor. Por ejemplo, si usa el motor de </a:t>
            </a:r>
            <a:r>
              <a:rPr lang="es-ES" sz="2500" dirty="0" err="1"/>
              <a:t>Unity</a:t>
            </a:r>
            <a:r>
              <a:rPr lang="es-ES" sz="2500" dirty="0"/>
              <a:t> para el desarrollo de videojuegos o juegos, encontrará que muchos de los complementos para este se lanzan bajo licencias aprobadas por OSI. </a:t>
            </a:r>
            <a:endParaRPr lang="es-ES_tradnl" sz="25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31</a:t>
            </a:fld>
            <a:endParaRPr lang="en-US" sz="1600"/>
          </a:p>
        </p:txBody>
      </p:sp>
    </p:spTree>
    <p:extLst>
      <p:ext uri="{BB962C8B-B14F-4D97-AF65-F5344CB8AC3E}">
        <p14:creationId xmlns:p14="http://schemas.microsoft.com/office/powerpoint/2010/main" val="74476612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Recolectar </a:t>
            </a:r>
            <a:r>
              <a:rPr lang="es-ES" sz="4400" dirty="0"/>
              <a:t>proyectos </a:t>
            </a:r>
            <a:r>
              <a:rPr lang="es-ES" sz="4400" dirty="0" smtClean="0"/>
              <a:t>candidatos</a:t>
            </a:r>
            <a:endParaRPr lang="es-ES_tradnl" sz="4200" dirty="0"/>
          </a:p>
        </p:txBody>
      </p:sp>
      <p:sp>
        <p:nvSpPr>
          <p:cNvPr id="3" name="Marcador de contenido 2"/>
          <p:cNvSpPr>
            <a:spLocks noGrp="1"/>
          </p:cNvSpPr>
          <p:nvPr>
            <p:ph idx="1"/>
          </p:nvPr>
        </p:nvSpPr>
        <p:spPr>
          <a:xfrm>
            <a:off x="1097280" y="1895625"/>
            <a:ext cx="10115203" cy="4151884"/>
          </a:xfrm>
        </p:spPr>
        <p:txBody>
          <a:bodyPr>
            <a:noAutofit/>
          </a:bodyPr>
          <a:lstStyle/>
          <a:p>
            <a:r>
              <a:rPr lang="es-ES" sz="2800" dirty="0"/>
              <a:t>Si eres un desarrollador de Mac o iOS, probablemente estés usando herramientas o bibliotecas que se lanzan como código abierto. </a:t>
            </a:r>
            <a:endParaRPr lang="es-ES" sz="2800" dirty="0" smtClean="0"/>
          </a:p>
          <a:p>
            <a:r>
              <a:rPr lang="es-ES" sz="2800" dirty="0" smtClean="0"/>
              <a:t>Casi </a:t>
            </a:r>
            <a:r>
              <a:rPr lang="es-ES" sz="2800" dirty="0"/>
              <a:t>todos los navegadores permiten extensiones de terceros ahora. Muchas de esas extensiones están disponibles como proyectos FOSS. Así que tómese el tiempo para inspeccionar su software y sus ecosistemas. </a:t>
            </a:r>
            <a:endParaRPr lang="es-ES" sz="2800" dirty="0" smtClean="0"/>
          </a:p>
          <a:p>
            <a:r>
              <a:rPr lang="es-ES" sz="2800" dirty="0" smtClean="0"/>
              <a:t>Es </a:t>
            </a:r>
            <a:r>
              <a:rPr lang="es-ES" sz="2800" dirty="0"/>
              <a:t>probable que descubra que ha estado utilizando y disfrutando de software </a:t>
            </a:r>
            <a:r>
              <a:rPr lang="es-ES" sz="2800" dirty="0" smtClean="0"/>
              <a:t>libre y </a:t>
            </a:r>
            <a:r>
              <a:rPr lang="es-ES" sz="2800" dirty="0"/>
              <a:t>de código abierto y ni siquiera lo sabía.</a:t>
            </a:r>
            <a:endParaRPr lang="es-ES_tradnl" sz="2800" dirty="0"/>
          </a:p>
          <a:p>
            <a:r>
              <a:rPr lang="es-ES" sz="2800" dirty="0"/>
              <a:t>Todos esos intereses que </a:t>
            </a:r>
            <a:r>
              <a:rPr lang="es-ES" sz="2800" dirty="0" smtClean="0"/>
              <a:t>listó anteriormente </a:t>
            </a:r>
            <a:r>
              <a:rPr lang="es-ES" sz="2800" dirty="0"/>
              <a:t>son un excelente punto de partida para localizar proyectos de código abierto y </a:t>
            </a:r>
            <a:r>
              <a:rPr lang="es-ES" sz="2800" dirty="0" smtClean="0"/>
              <a:t>libre. </a:t>
            </a:r>
            <a:endParaRPr lang="es-ES_tradnl" sz="2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32</a:t>
            </a:fld>
            <a:endParaRPr lang="en-US" sz="1600"/>
          </a:p>
        </p:txBody>
      </p:sp>
    </p:spTree>
    <p:extLst>
      <p:ext uri="{BB962C8B-B14F-4D97-AF65-F5344CB8AC3E}">
        <p14:creationId xmlns:p14="http://schemas.microsoft.com/office/powerpoint/2010/main" val="10004662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Recolectar </a:t>
            </a:r>
            <a:r>
              <a:rPr lang="es-ES" sz="4400" dirty="0"/>
              <a:t>proyectos </a:t>
            </a:r>
            <a:r>
              <a:rPr lang="es-ES" sz="4400" dirty="0" smtClean="0"/>
              <a:t>candidatos</a:t>
            </a:r>
            <a:endParaRPr lang="es-ES_tradnl" sz="4200" dirty="0"/>
          </a:p>
        </p:txBody>
      </p:sp>
      <p:sp>
        <p:nvSpPr>
          <p:cNvPr id="3" name="Marcador de contenido 2"/>
          <p:cNvSpPr>
            <a:spLocks noGrp="1"/>
          </p:cNvSpPr>
          <p:nvPr>
            <p:ph idx="1"/>
          </p:nvPr>
        </p:nvSpPr>
        <p:spPr>
          <a:xfrm>
            <a:off x="1097280" y="1895625"/>
            <a:ext cx="10115203" cy="4151884"/>
          </a:xfrm>
        </p:spPr>
        <p:txBody>
          <a:bodyPr>
            <a:noAutofit/>
          </a:bodyPr>
          <a:lstStyle/>
          <a:p>
            <a:r>
              <a:rPr lang="es-ES" sz="2700" dirty="0"/>
              <a:t>Abra su navegador web favorito, encienda su motor de búsqueda web favorito y escriba un nombre de interés seguido de las palabras "código abierto" en el campo de búsqueda. Los resultados sin duda señalarán el camino a muchos proyectos de software libre que nunca supiste que existían. Por ejemplo, si </a:t>
            </a:r>
            <a:r>
              <a:rPr lang="es-ES" sz="2700" dirty="0" smtClean="0"/>
              <a:t>escribe </a:t>
            </a:r>
            <a:r>
              <a:rPr lang="es-ES" sz="2700" dirty="0"/>
              <a:t>código abierto de carpintería en </a:t>
            </a:r>
            <a:r>
              <a:rPr lang="es-ES" sz="2700" dirty="0" smtClean="0"/>
              <a:t>el </a:t>
            </a:r>
            <a:r>
              <a:rPr lang="es-ES" sz="2700" dirty="0"/>
              <a:t>motor de </a:t>
            </a:r>
            <a:r>
              <a:rPr lang="es-ES" sz="2700" dirty="0" smtClean="0"/>
              <a:t>búsqueda, recibirá más de </a:t>
            </a:r>
            <a:r>
              <a:rPr lang="es-ES" sz="2700" dirty="0"/>
              <a:t>772,000 resultados de búsqueda. </a:t>
            </a:r>
            <a:r>
              <a:rPr lang="es-ES" sz="2700" dirty="0" smtClean="0"/>
              <a:t>Coser </a:t>
            </a:r>
            <a:r>
              <a:rPr lang="es-ES" sz="2700" dirty="0"/>
              <a:t>código abierto </a:t>
            </a:r>
            <a:r>
              <a:rPr lang="es-ES" sz="2700" dirty="0" smtClean="0"/>
              <a:t>arroja más de </a:t>
            </a:r>
            <a:r>
              <a:rPr lang="es-ES" sz="2700" dirty="0"/>
              <a:t>1,920,000 resultados. </a:t>
            </a:r>
            <a:r>
              <a:rPr lang="es-ES" sz="2700" dirty="0" smtClean="0"/>
              <a:t>Pintar </a:t>
            </a:r>
            <a:r>
              <a:rPr lang="es-ES" sz="2700" dirty="0"/>
              <a:t>código abierto arroja 7,880,000 </a:t>
            </a:r>
            <a:r>
              <a:rPr lang="es-ES" sz="2700" dirty="0" smtClean="0"/>
              <a:t>resultados. </a:t>
            </a:r>
          </a:p>
          <a:p>
            <a:r>
              <a:rPr lang="es-ES" sz="2700" dirty="0" smtClean="0"/>
              <a:t>Ingrese </a:t>
            </a:r>
            <a:r>
              <a:rPr lang="es-ES" sz="2700" dirty="0"/>
              <a:t>cada uno de sus intereses en un motor de búsqueda de esta manera y vea si se revelan proyectos interesantes de código abierto y </a:t>
            </a:r>
            <a:r>
              <a:rPr lang="es-ES" sz="2700" dirty="0" smtClean="0"/>
              <a:t>libre. </a:t>
            </a:r>
            <a:endParaRPr lang="es-ES_tradnl" sz="27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33</a:t>
            </a:fld>
            <a:endParaRPr lang="en-US" sz="1600"/>
          </a:p>
        </p:txBody>
      </p:sp>
    </p:spTree>
    <p:extLst>
      <p:ext uri="{BB962C8B-B14F-4D97-AF65-F5344CB8AC3E}">
        <p14:creationId xmlns:p14="http://schemas.microsoft.com/office/powerpoint/2010/main" val="6383459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Recolectar </a:t>
            </a:r>
            <a:r>
              <a:rPr lang="es-ES" sz="4400" dirty="0"/>
              <a:t>proyectos </a:t>
            </a:r>
            <a:r>
              <a:rPr lang="es-ES" sz="4400" dirty="0" smtClean="0"/>
              <a:t>candidatos</a:t>
            </a:r>
            <a:endParaRPr lang="es-ES_tradnl" sz="4200" dirty="0"/>
          </a:p>
        </p:txBody>
      </p:sp>
      <p:sp>
        <p:nvSpPr>
          <p:cNvPr id="3" name="Marcador de contenido 2"/>
          <p:cNvSpPr>
            <a:spLocks noGrp="1"/>
          </p:cNvSpPr>
          <p:nvPr>
            <p:ph idx="1"/>
          </p:nvPr>
        </p:nvSpPr>
        <p:spPr>
          <a:xfrm>
            <a:off x="1097280" y="1895625"/>
            <a:ext cx="10115203" cy="4151884"/>
          </a:xfrm>
        </p:spPr>
        <p:txBody>
          <a:bodyPr>
            <a:noAutofit/>
          </a:bodyPr>
          <a:lstStyle/>
          <a:p>
            <a:r>
              <a:rPr lang="es-ES" sz="2700" dirty="0" smtClean="0"/>
              <a:t>Otra </a:t>
            </a:r>
            <a:r>
              <a:rPr lang="es-ES" sz="2700" dirty="0"/>
              <a:t>forma de localizar proyectos interesantes de código libre y abierto es buscar proveedores de servicios de control de versiones populares. </a:t>
            </a:r>
            <a:endParaRPr lang="es-ES" sz="2700" dirty="0" smtClean="0"/>
          </a:p>
          <a:p>
            <a:r>
              <a:rPr lang="es-ES" sz="2700" dirty="0" smtClean="0"/>
              <a:t>El </a:t>
            </a:r>
            <a:r>
              <a:rPr lang="es-ES" sz="2700" dirty="0"/>
              <a:t>más popular de estos proveedores de software </a:t>
            </a:r>
            <a:r>
              <a:rPr lang="es-ES" sz="2700" dirty="0" smtClean="0"/>
              <a:t>libre y </a:t>
            </a:r>
            <a:r>
              <a:rPr lang="es-ES" sz="2700" dirty="0"/>
              <a:t>de código abierto es GitHub, </a:t>
            </a:r>
            <a:r>
              <a:rPr lang="es-ES" sz="2700" dirty="0" err="1"/>
              <a:t>GitLab</a:t>
            </a:r>
            <a:r>
              <a:rPr lang="es-ES" sz="2700" dirty="0"/>
              <a:t> y </a:t>
            </a:r>
            <a:r>
              <a:rPr lang="es-ES" sz="2700" dirty="0" err="1"/>
              <a:t>BitBucket</a:t>
            </a:r>
            <a:r>
              <a:rPr lang="es-ES" sz="2700" dirty="0"/>
              <a:t>, pero hay </a:t>
            </a:r>
            <a:r>
              <a:rPr lang="es-ES" sz="2700" dirty="0" smtClean="0"/>
              <a:t>otros. </a:t>
            </a:r>
            <a:r>
              <a:rPr lang="es-ES" sz="2700" dirty="0"/>
              <a:t>La mayoría de estos servicios ofrecen una forma de explorar los repositorios </a:t>
            </a:r>
            <a:r>
              <a:rPr lang="es-ES" sz="2700" dirty="0" smtClean="0"/>
              <a:t>públicos. </a:t>
            </a:r>
          </a:p>
          <a:p>
            <a:r>
              <a:rPr lang="es-ES" sz="2700" dirty="0" smtClean="0"/>
              <a:t>A </a:t>
            </a:r>
            <a:r>
              <a:rPr lang="es-ES" sz="2700" dirty="0"/>
              <a:t>veces, el servicio proporciona una página especial para este propósito, destacando y categorizando proyectos por tema, lenguaje de programación, popularidad o alguna otra característica. Estos servicios y páginas pueden ser una excelente manera de descubrir proyectos que de otro modo no podría encontrar</a:t>
            </a:r>
            <a:r>
              <a:rPr lang="es-ES" sz="2700" dirty="0" smtClean="0"/>
              <a:t>.</a:t>
            </a:r>
            <a:endParaRPr lang="es-ES_tradnl" sz="27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34</a:t>
            </a:fld>
            <a:endParaRPr lang="en-US" sz="1600"/>
          </a:p>
        </p:txBody>
      </p:sp>
    </p:spTree>
    <p:extLst>
      <p:ext uri="{BB962C8B-B14F-4D97-AF65-F5344CB8AC3E}">
        <p14:creationId xmlns:p14="http://schemas.microsoft.com/office/powerpoint/2010/main" val="24873874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Recolectar </a:t>
            </a:r>
            <a:r>
              <a:rPr lang="es-ES" sz="4400" dirty="0"/>
              <a:t>proyectos </a:t>
            </a:r>
            <a:r>
              <a:rPr lang="es-ES" sz="4400" dirty="0" smtClean="0"/>
              <a:t>candidatos</a:t>
            </a:r>
            <a:endParaRPr lang="es-ES_tradnl" sz="4200" dirty="0"/>
          </a:p>
        </p:txBody>
      </p:sp>
      <p:sp>
        <p:nvSpPr>
          <p:cNvPr id="3" name="Marcador de contenido 2"/>
          <p:cNvSpPr>
            <a:spLocks noGrp="1"/>
          </p:cNvSpPr>
          <p:nvPr>
            <p:ph idx="1"/>
          </p:nvPr>
        </p:nvSpPr>
        <p:spPr>
          <a:xfrm>
            <a:off x="1097280" y="1895625"/>
            <a:ext cx="10115203" cy="4151884"/>
          </a:xfrm>
        </p:spPr>
        <p:txBody>
          <a:bodyPr>
            <a:noAutofit/>
          </a:bodyPr>
          <a:lstStyle/>
          <a:p>
            <a:r>
              <a:rPr lang="es-ES" sz="2800" dirty="0"/>
              <a:t>Su red y comunidad local pueden ser un gran recurso para encontrar proyectos </a:t>
            </a:r>
            <a:r>
              <a:rPr lang="es-ES" sz="2800" dirty="0" smtClean="0"/>
              <a:t>libres y </a:t>
            </a:r>
            <a:r>
              <a:rPr lang="es-ES" sz="2800" dirty="0"/>
              <a:t>de código abierto a los que contribuir. ¿</a:t>
            </a:r>
            <a:r>
              <a:rPr lang="es-ES" sz="2800" dirty="0" smtClean="0"/>
              <a:t>Tiene </a:t>
            </a:r>
            <a:r>
              <a:rPr lang="es-ES" sz="2800" dirty="0"/>
              <a:t>amigos que han contribuido a FOSS? ¿Qué hay de su red social (Twitter, Facebook y similares)? </a:t>
            </a:r>
            <a:endParaRPr lang="es-ES" sz="2800" dirty="0" smtClean="0"/>
          </a:p>
          <a:p>
            <a:r>
              <a:rPr lang="es-ES" sz="2800" dirty="0" smtClean="0"/>
              <a:t>Pregúnteles </a:t>
            </a:r>
            <a:r>
              <a:rPr lang="es-ES" sz="2800" dirty="0"/>
              <a:t>acerca de sus experiencias y si pueden recomendar proyectos que puedan ser adecuados para usted. Casi igual de importante, pregúnteles si han tenido malas experiencias con los proyectos. </a:t>
            </a:r>
            <a:endParaRPr lang="es-ES" sz="2800" dirty="0" smtClean="0"/>
          </a:p>
          <a:p>
            <a:r>
              <a:rPr lang="es-ES" sz="2800" dirty="0" smtClean="0"/>
              <a:t>Es </a:t>
            </a:r>
            <a:r>
              <a:rPr lang="es-ES" sz="2800" dirty="0"/>
              <a:t>mucho mejor </a:t>
            </a:r>
            <a:r>
              <a:rPr lang="es-ES" sz="2800" dirty="0" smtClean="0"/>
              <a:t>saber si un </a:t>
            </a:r>
            <a:r>
              <a:rPr lang="es-ES" sz="2800" dirty="0"/>
              <a:t>proyecto tiene una comunidad tóxica o es difícil contribuir, que aprenderlo más tarde de la manera difícil. </a:t>
            </a:r>
            <a:endParaRPr lang="es-ES_tradnl" sz="2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35</a:t>
            </a:fld>
            <a:endParaRPr lang="en-US" sz="1600"/>
          </a:p>
        </p:txBody>
      </p:sp>
    </p:spTree>
    <p:extLst>
      <p:ext uri="{BB962C8B-B14F-4D97-AF65-F5344CB8AC3E}">
        <p14:creationId xmlns:p14="http://schemas.microsoft.com/office/powerpoint/2010/main" val="209780942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Recolectar </a:t>
            </a:r>
            <a:r>
              <a:rPr lang="es-ES" sz="4400" dirty="0"/>
              <a:t>proyectos </a:t>
            </a:r>
            <a:r>
              <a:rPr lang="es-ES" sz="4400" dirty="0" smtClean="0"/>
              <a:t>candidatos</a:t>
            </a:r>
            <a:endParaRPr lang="es-ES_tradnl" sz="4200" dirty="0"/>
          </a:p>
        </p:txBody>
      </p:sp>
      <p:sp>
        <p:nvSpPr>
          <p:cNvPr id="3" name="Marcador de contenido 2"/>
          <p:cNvSpPr>
            <a:spLocks noGrp="1"/>
          </p:cNvSpPr>
          <p:nvPr>
            <p:ph idx="1"/>
          </p:nvPr>
        </p:nvSpPr>
        <p:spPr>
          <a:xfrm>
            <a:off x="1097280" y="1895625"/>
            <a:ext cx="10115203" cy="4151884"/>
          </a:xfrm>
        </p:spPr>
        <p:txBody>
          <a:bodyPr>
            <a:noAutofit/>
          </a:bodyPr>
          <a:lstStyle/>
          <a:p>
            <a:r>
              <a:rPr lang="es-ES" sz="2800" dirty="0"/>
              <a:t>También </a:t>
            </a:r>
            <a:r>
              <a:rPr lang="es-ES" sz="2800" dirty="0" smtClean="0"/>
              <a:t>puede presentarse </a:t>
            </a:r>
            <a:r>
              <a:rPr lang="es-ES" sz="2800" dirty="0"/>
              <a:t>en las redes sociales y ofrecer </a:t>
            </a:r>
            <a:r>
              <a:rPr lang="es-ES" sz="2800" dirty="0" smtClean="0"/>
              <a:t>sus </a:t>
            </a:r>
            <a:r>
              <a:rPr lang="es-ES" sz="2800" dirty="0"/>
              <a:t>servicios. “¡Me gustaría contribuir a un proyecto de software libre! Mis habilidades son ... ¿Su proyecto necesita mi ayuda?” </a:t>
            </a:r>
            <a:endParaRPr lang="es-ES" sz="2800" dirty="0" smtClean="0"/>
          </a:p>
          <a:p>
            <a:r>
              <a:rPr lang="es-ES" sz="2800" dirty="0" smtClean="0"/>
              <a:t>El </a:t>
            </a:r>
            <a:r>
              <a:rPr lang="es-ES" sz="2800" dirty="0"/>
              <a:t>éxito de este método depende mucho del alcance de su mensaje. Si no se pone delante de las personas adecuadas, es poco probable que reciba </a:t>
            </a:r>
            <a:r>
              <a:rPr lang="es-ES" sz="2800" dirty="0" smtClean="0"/>
              <a:t>respuestas </a:t>
            </a:r>
            <a:r>
              <a:rPr lang="es-ES" sz="2800" dirty="0"/>
              <a:t>útiles.</a:t>
            </a:r>
            <a:endParaRPr lang="es-ES_tradnl" sz="2800" dirty="0"/>
          </a:p>
          <a:p>
            <a:r>
              <a:rPr lang="es-ES" sz="2800" dirty="0"/>
              <a:t>Mientras realiza su investigación para localizar proyectos candidatos, simplemente agréguelos a su lista como se muestra </a:t>
            </a:r>
            <a:r>
              <a:rPr lang="es-ES" sz="2800" dirty="0" smtClean="0"/>
              <a:t>a continuación: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36</a:t>
            </a:fld>
            <a:endParaRPr lang="en-US" sz="1600"/>
          </a:p>
        </p:txBody>
      </p:sp>
    </p:spTree>
    <p:extLst>
      <p:ext uri="{BB962C8B-B14F-4D97-AF65-F5344CB8AC3E}">
        <p14:creationId xmlns:p14="http://schemas.microsoft.com/office/powerpoint/2010/main" val="5796417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000" dirty="0" smtClean="0"/>
              <a:t>Recolectar </a:t>
            </a:r>
            <a:r>
              <a:rPr lang="es-ES" sz="4000" dirty="0"/>
              <a:t>proyectos </a:t>
            </a:r>
            <a:r>
              <a:rPr lang="es-ES" sz="4000" dirty="0" smtClean="0"/>
              <a:t>candidatos</a:t>
            </a:r>
            <a:endParaRPr lang="es-ES_tradnl" sz="40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37</a:t>
            </a:fld>
            <a:endParaRPr lang="en-US" sz="1600"/>
          </a:p>
        </p:txBody>
      </p:sp>
      <p:pic>
        <p:nvPicPr>
          <p:cNvPr id="6" name="Imagen 5"/>
          <p:cNvPicPr/>
          <p:nvPr/>
        </p:nvPicPr>
        <p:blipFill>
          <a:blip r:embed="rId2"/>
          <a:stretch>
            <a:fillRect/>
          </a:stretch>
        </p:blipFill>
        <p:spPr>
          <a:xfrm>
            <a:off x="7754112" y="459104"/>
            <a:ext cx="3458371" cy="6292654"/>
          </a:xfrm>
          <a:prstGeom prst="rect">
            <a:avLst/>
          </a:prstGeom>
        </p:spPr>
      </p:pic>
    </p:spTree>
    <p:extLst>
      <p:ext uri="{BB962C8B-B14F-4D97-AF65-F5344CB8AC3E}">
        <p14:creationId xmlns:p14="http://schemas.microsoft.com/office/powerpoint/2010/main" val="34930272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Recolectar </a:t>
            </a:r>
            <a:r>
              <a:rPr lang="es-ES" sz="4400" dirty="0"/>
              <a:t>proyectos </a:t>
            </a:r>
            <a:r>
              <a:rPr lang="es-ES" sz="4400" dirty="0" smtClean="0"/>
              <a:t>candidatos</a:t>
            </a:r>
            <a:endParaRPr lang="es-ES_tradnl" sz="4200" dirty="0"/>
          </a:p>
        </p:txBody>
      </p:sp>
      <p:sp>
        <p:nvSpPr>
          <p:cNvPr id="3" name="Marcador de contenido 2"/>
          <p:cNvSpPr>
            <a:spLocks noGrp="1"/>
          </p:cNvSpPr>
          <p:nvPr>
            <p:ph idx="1"/>
          </p:nvPr>
        </p:nvSpPr>
        <p:spPr>
          <a:xfrm>
            <a:off x="1097280" y="2414015"/>
            <a:ext cx="10115203" cy="3633493"/>
          </a:xfrm>
        </p:spPr>
        <p:txBody>
          <a:bodyPr>
            <a:noAutofit/>
          </a:bodyPr>
          <a:lstStyle/>
          <a:p>
            <a:r>
              <a:rPr lang="es-ES" sz="2800" dirty="0"/>
              <a:t>No hay necesidad de investigarlos o compararlos todavía, y será más fácil compararlos una vez que tenga una mejor idea de las opciones que existen para </a:t>
            </a:r>
            <a:r>
              <a:rPr lang="es-ES" sz="2800" dirty="0" smtClean="0"/>
              <a:t>usted. </a:t>
            </a:r>
          </a:p>
          <a:p>
            <a:r>
              <a:rPr lang="es-ES" sz="2800" dirty="0" smtClean="0"/>
              <a:t>Invierta </a:t>
            </a:r>
            <a:r>
              <a:rPr lang="es-ES" sz="2800" dirty="0"/>
              <a:t>una o dos horas para reunir un buen grupo de proyectos candidatos y familiarizarse con el panorama de los proyectos de código abierto y </a:t>
            </a:r>
            <a:r>
              <a:rPr lang="es-ES" sz="2800" dirty="0" smtClean="0"/>
              <a:t>libre que </a:t>
            </a:r>
            <a:r>
              <a:rPr lang="es-ES" sz="2800" dirty="0"/>
              <a:t>existen en el mundo.</a:t>
            </a:r>
            <a:endParaRPr lang="es-ES_tradnl" sz="2600" dirty="0"/>
          </a:p>
          <a:p>
            <a:endParaRPr lang="es-ES_tradnl" sz="2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38</a:t>
            </a:fld>
            <a:endParaRPr lang="en-US" sz="1600"/>
          </a:p>
        </p:txBody>
      </p:sp>
    </p:spTree>
    <p:extLst>
      <p:ext uri="{BB962C8B-B14F-4D97-AF65-F5344CB8AC3E}">
        <p14:creationId xmlns:p14="http://schemas.microsoft.com/office/powerpoint/2010/main" val="2365776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Seleccionar </a:t>
            </a:r>
            <a:r>
              <a:rPr lang="es-ES" sz="4400" dirty="0"/>
              <a:t>un proyecto</a:t>
            </a:r>
            <a:endParaRPr lang="es-ES_tradnl" sz="4400" dirty="0"/>
          </a:p>
        </p:txBody>
      </p:sp>
      <p:sp>
        <p:nvSpPr>
          <p:cNvPr id="3" name="Marcador de contenido 2"/>
          <p:cNvSpPr>
            <a:spLocks noGrp="1"/>
          </p:cNvSpPr>
          <p:nvPr>
            <p:ph idx="1"/>
          </p:nvPr>
        </p:nvSpPr>
        <p:spPr>
          <a:xfrm>
            <a:off x="1005840" y="2011681"/>
            <a:ext cx="10380846" cy="3871236"/>
          </a:xfrm>
        </p:spPr>
        <p:txBody>
          <a:bodyPr>
            <a:noAutofit/>
          </a:bodyPr>
          <a:lstStyle/>
          <a:p>
            <a:r>
              <a:rPr lang="es-ES" sz="2500" dirty="0"/>
              <a:t>Ha hecho mucho trabajo en este punto, por lo que el siguiente paso puede no tomarle mucho tiempo. Es hora de seleccionar un proyecto donde pueda comenzar a contribuir. </a:t>
            </a:r>
            <a:endParaRPr lang="es-ES" sz="2500" dirty="0" smtClean="0"/>
          </a:p>
          <a:p>
            <a:r>
              <a:rPr lang="es-ES" sz="2500" dirty="0" smtClean="0"/>
              <a:t>Puede </a:t>
            </a:r>
            <a:r>
              <a:rPr lang="es-ES" sz="2500" dirty="0"/>
              <a:t>hacer </a:t>
            </a:r>
            <a:r>
              <a:rPr lang="es-ES" sz="2500" dirty="0" smtClean="0"/>
              <a:t>esto de </a:t>
            </a:r>
            <a:r>
              <a:rPr lang="es-ES" sz="2500" dirty="0"/>
              <a:t>manera inteligente comparando la lista de proyectos que ha creado con su lista de requisitos. </a:t>
            </a:r>
            <a:endParaRPr lang="es-ES" sz="2500" dirty="0" smtClean="0"/>
          </a:p>
          <a:p>
            <a:r>
              <a:rPr lang="es-ES" sz="2500" dirty="0" smtClean="0"/>
              <a:t>Es </a:t>
            </a:r>
            <a:r>
              <a:rPr lang="es-ES" sz="2500" dirty="0"/>
              <a:t>posible que no haya un solo proyecto que cumpla con todos los requisitos de su lista. Está bien. Mientras cumpla con algunos de ellos, aún se moverá hacia sus objetivos personales.</a:t>
            </a:r>
            <a:endParaRPr lang="es-ES_tradnl" sz="2500" dirty="0"/>
          </a:p>
          <a:p>
            <a:r>
              <a:rPr lang="es-ES" sz="2500" dirty="0"/>
              <a:t>Si bien cumplir con sus requisitos es una característica muy importante para cualquier proyecto potencial, no es el único que debe tener en cuenta.</a:t>
            </a:r>
            <a:r>
              <a:rPr lang="es-ES_tradnl" sz="2500" dirty="0"/>
              <a:t> </a:t>
            </a:r>
            <a:r>
              <a:rPr lang="es-ES" sz="2400" dirty="0"/>
              <a:t>También está la cuestión de cuán fácil será para usted contribuir.</a:t>
            </a:r>
            <a:endParaRPr lang="es-ES_tradnl" sz="25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39</a:t>
            </a:fld>
            <a:endParaRPr lang="en-US" sz="1600"/>
          </a:p>
        </p:txBody>
      </p:sp>
    </p:spTree>
    <p:extLst>
      <p:ext uri="{BB962C8B-B14F-4D97-AF65-F5344CB8AC3E}">
        <p14:creationId xmlns:p14="http://schemas.microsoft.com/office/powerpoint/2010/main" val="21036004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3800" smtClean="0"/>
              <a:t>¿</a:t>
            </a:r>
            <a:r>
              <a:rPr lang="es-ES" sz="3800" dirty="0"/>
              <a:t>Cómo puedo encontrar un proyecto para contribuir?</a:t>
            </a:r>
            <a:r>
              <a:rPr lang="es-ES_tradnl" sz="3800" dirty="0"/>
              <a:t> </a:t>
            </a:r>
          </a:p>
        </p:txBody>
      </p:sp>
      <p:sp>
        <p:nvSpPr>
          <p:cNvPr id="3" name="Marcador de contenido 2"/>
          <p:cNvSpPr>
            <a:spLocks noGrp="1"/>
          </p:cNvSpPr>
          <p:nvPr>
            <p:ph idx="1"/>
          </p:nvPr>
        </p:nvSpPr>
        <p:spPr>
          <a:xfrm>
            <a:off x="1097280" y="2117559"/>
            <a:ext cx="6362299" cy="3753852"/>
          </a:xfrm>
        </p:spPr>
        <p:txBody>
          <a:bodyPr>
            <a:noAutofit/>
          </a:bodyPr>
          <a:lstStyle/>
          <a:p>
            <a:r>
              <a:rPr lang="es-ES" sz="2800" dirty="0" smtClean="0"/>
              <a:t>Usted puede </a:t>
            </a:r>
            <a:r>
              <a:rPr lang="es-ES" sz="2800" dirty="0"/>
              <a:t>saber por qué quiere contribuir y qué quiere obtener de </a:t>
            </a:r>
            <a:r>
              <a:rPr lang="es-ES" sz="2800" dirty="0" smtClean="0"/>
              <a:t>su contribución, </a:t>
            </a:r>
            <a:r>
              <a:rPr lang="es-ES" sz="2800" dirty="0"/>
              <a:t>pero es raro que las personas reconozcan que </a:t>
            </a:r>
            <a:r>
              <a:rPr lang="es-ES" sz="2800" u="sng" dirty="0"/>
              <a:t>se debe pensar mucho en la elección de dónde contribuir.</a:t>
            </a:r>
            <a:r>
              <a:rPr lang="es-ES" sz="2800" dirty="0"/>
              <a:t> </a:t>
            </a:r>
            <a:endParaRPr lang="es-ES" sz="2800" dirty="0" smtClean="0"/>
          </a:p>
          <a:p>
            <a:r>
              <a:rPr lang="es-ES" sz="2800" dirty="0" smtClean="0"/>
              <a:t>Principalmente</a:t>
            </a:r>
            <a:r>
              <a:rPr lang="es-ES" sz="2800" dirty="0"/>
              <a:t>, lo que todos los nuevos contribuyentes potenciales saben es que quieren contribuir de alguna manera. </a:t>
            </a:r>
            <a:r>
              <a:rPr lang="es-ES" sz="2800" dirty="0" smtClean="0"/>
              <a:t>Lo segundo </a:t>
            </a:r>
            <a:r>
              <a:rPr lang="es-ES" sz="2800" dirty="0"/>
              <a:t>es encontrar el proyecto adecuado para usted</a:t>
            </a:r>
            <a:r>
              <a:rPr lang="es-ES" sz="2800" dirty="0" smtClean="0"/>
              <a:t>.</a:t>
            </a:r>
            <a:endParaRPr lang="es-ES_tradnl"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a:t>
            </a:fld>
            <a:endParaRPr lang="en-US" sz="1600"/>
          </a:p>
        </p:txBody>
      </p:sp>
      <p:pic>
        <p:nvPicPr>
          <p:cNvPr id="4" name="Imagen 3"/>
          <p:cNvPicPr>
            <a:picLocks noChangeAspect="1"/>
          </p:cNvPicPr>
          <p:nvPr/>
        </p:nvPicPr>
        <p:blipFill>
          <a:blip r:embed="rId2"/>
          <a:stretch>
            <a:fillRect/>
          </a:stretch>
        </p:blipFill>
        <p:spPr>
          <a:xfrm>
            <a:off x="7640032" y="2033338"/>
            <a:ext cx="4280222" cy="3922294"/>
          </a:xfrm>
          <a:prstGeom prst="rect">
            <a:avLst/>
          </a:prstGeom>
        </p:spPr>
      </p:pic>
    </p:spTree>
    <p:extLst>
      <p:ext uri="{BB962C8B-B14F-4D97-AF65-F5344CB8AC3E}">
        <p14:creationId xmlns:p14="http://schemas.microsoft.com/office/powerpoint/2010/main" val="153964452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Seleccionar </a:t>
            </a:r>
            <a:r>
              <a:rPr lang="es-ES" sz="4400" dirty="0"/>
              <a:t>un proyecto</a:t>
            </a:r>
            <a:endParaRPr lang="es-ES_tradnl" sz="4400" dirty="0"/>
          </a:p>
        </p:txBody>
      </p:sp>
      <p:sp>
        <p:nvSpPr>
          <p:cNvPr id="3" name="Marcador de contenido 2"/>
          <p:cNvSpPr>
            <a:spLocks noGrp="1"/>
          </p:cNvSpPr>
          <p:nvPr>
            <p:ph idx="1"/>
          </p:nvPr>
        </p:nvSpPr>
        <p:spPr>
          <a:xfrm>
            <a:off x="1097280" y="2139697"/>
            <a:ext cx="10115203" cy="3871236"/>
          </a:xfrm>
        </p:spPr>
        <p:txBody>
          <a:bodyPr>
            <a:noAutofit/>
          </a:bodyPr>
          <a:lstStyle/>
          <a:p>
            <a:r>
              <a:rPr lang="es-ES" sz="2800" dirty="0" smtClean="0"/>
              <a:t>¿</a:t>
            </a:r>
            <a:r>
              <a:rPr lang="es-ES" sz="2800" dirty="0"/>
              <a:t>Por qué no darse la mejor oportunidad de éxito al elegir un proyecto que haga que la contribución sea más sencilla? </a:t>
            </a:r>
            <a:endParaRPr lang="es-ES_tradnl" sz="2800" dirty="0"/>
          </a:p>
          <a:p>
            <a:r>
              <a:rPr lang="es-ES" sz="2800" dirty="0"/>
              <a:t>Eche un vistazo a cada proyecto en su lista, comenzando con la documentación. ¿El proyecto tiene un archivo CONTRIBUYENTE o documentación similar que guíe a las personas a través del proceso de contribución? ¿Tiene documentación robusta para configurar un entorno de desarrollador? ¿Las rutas de comunicación para el proyecto están documentadas y activas (las personas que hacen preguntas reciben respuestas)? Si es así, puede tener un buen proyecto inicial en sus manos. </a:t>
            </a:r>
            <a:endParaRPr lang="es-ES_tradnl" sz="25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40</a:t>
            </a:fld>
            <a:endParaRPr lang="en-US" sz="1600"/>
          </a:p>
        </p:txBody>
      </p:sp>
    </p:spTree>
    <p:extLst>
      <p:ext uri="{BB962C8B-B14F-4D97-AF65-F5344CB8AC3E}">
        <p14:creationId xmlns:p14="http://schemas.microsoft.com/office/powerpoint/2010/main" val="172590690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Seleccionar </a:t>
            </a:r>
            <a:r>
              <a:rPr lang="es-ES" sz="4400" dirty="0"/>
              <a:t>un proyecto</a:t>
            </a:r>
            <a:endParaRPr lang="es-ES_tradnl" sz="4400" dirty="0"/>
          </a:p>
        </p:txBody>
      </p:sp>
      <p:sp>
        <p:nvSpPr>
          <p:cNvPr id="3" name="Marcador de contenido 2"/>
          <p:cNvSpPr>
            <a:spLocks noGrp="1"/>
          </p:cNvSpPr>
          <p:nvPr>
            <p:ph idx="1"/>
          </p:nvPr>
        </p:nvSpPr>
        <p:spPr>
          <a:xfrm>
            <a:off x="1097280" y="2139697"/>
            <a:ext cx="10115203" cy="3871236"/>
          </a:xfrm>
        </p:spPr>
        <p:txBody>
          <a:bodyPr>
            <a:noAutofit/>
          </a:bodyPr>
          <a:lstStyle/>
          <a:p>
            <a:r>
              <a:rPr lang="es-ES" sz="2600" dirty="0"/>
              <a:t>A continuación, eche un vistazo al </a:t>
            </a:r>
            <a:r>
              <a:rPr lang="es-ES" sz="2600" dirty="0" err="1" smtClean="0"/>
              <a:t>issue</a:t>
            </a:r>
            <a:r>
              <a:rPr lang="es-ES" sz="2600" dirty="0" smtClean="0"/>
              <a:t> </a:t>
            </a:r>
            <a:r>
              <a:rPr lang="es-ES" sz="2600" dirty="0" err="1" smtClean="0"/>
              <a:t>tracker</a:t>
            </a:r>
            <a:r>
              <a:rPr lang="es-ES" sz="2600" dirty="0" smtClean="0"/>
              <a:t> </a:t>
            </a:r>
            <a:r>
              <a:rPr lang="es-ES" sz="2600" dirty="0"/>
              <a:t>del proyecto. ¿Hay algún error o función abierta que creas que podrías solucionar? Tal vez algunos de ellos están etiquetados como </a:t>
            </a:r>
            <a:r>
              <a:rPr lang="en-US" sz="2600" dirty="0" smtClean="0"/>
              <a:t>Help Wanted</a:t>
            </a:r>
            <a:r>
              <a:rPr lang="en-US" sz="2600" dirty="0"/>
              <a:t>, First Timers Only, Newbie, Good First Issue, Up For Grabs</a:t>
            </a:r>
            <a:r>
              <a:rPr lang="en-US" sz="2600" dirty="0" smtClean="0"/>
              <a:t>,</a:t>
            </a:r>
            <a:r>
              <a:rPr lang="es-ES" sz="2600" dirty="0" smtClean="0"/>
              <a:t> </a:t>
            </a:r>
            <a:r>
              <a:rPr lang="es-ES" sz="2600" dirty="0"/>
              <a:t>o </a:t>
            </a:r>
            <a:r>
              <a:rPr lang="es-ES" sz="2600" dirty="0" smtClean="0"/>
              <a:t>algo similar </a:t>
            </a:r>
            <a:r>
              <a:rPr lang="es-ES" sz="2600" dirty="0"/>
              <a:t>para resaltarlos para </a:t>
            </a:r>
            <a:r>
              <a:rPr lang="es-ES" sz="2600" dirty="0" smtClean="0"/>
              <a:t>nuevos contribuyentes.</a:t>
            </a:r>
            <a:endParaRPr lang="es-ES_tradnl" sz="2600" dirty="0"/>
          </a:p>
          <a:p>
            <a:r>
              <a:rPr lang="es-ES" sz="2600" dirty="0" smtClean="0"/>
              <a:t>Existen </a:t>
            </a:r>
            <a:r>
              <a:rPr lang="es-ES" sz="2600" dirty="0"/>
              <a:t>miles de proyectos muy buenos, respaldados por comunidades saludables, que no cumplen con todos los criterios del párrafo anterior. Sin embargo, si encuentra un proyecto que ha implementado incluso uno de esos criterios, encontrará que hará que su experiencia de contribución por primera vez sea mucho más agradable que contribuir a un proyecto que no lo ha hecho.</a:t>
            </a:r>
            <a:r>
              <a:rPr lang="es-ES_tradnl" sz="2600" dirty="0"/>
              <a:t> </a:t>
            </a:r>
            <a:endParaRPr lang="es-ES_tradnl" sz="2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41</a:t>
            </a:fld>
            <a:endParaRPr lang="en-US" sz="1600"/>
          </a:p>
        </p:txBody>
      </p:sp>
    </p:spTree>
    <p:extLst>
      <p:ext uri="{BB962C8B-B14F-4D97-AF65-F5344CB8AC3E}">
        <p14:creationId xmlns:p14="http://schemas.microsoft.com/office/powerpoint/2010/main" val="35869162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400" dirty="0" smtClean="0"/>
              <a:t>Taller: recolectar proyectos y seleccionar uno</a:t>
            </a:r>
            <a:endParaRPr lang="es-ES_tradnl" sz="4400" dirty="0"/>
          </a:p>
        </p:txBody>
      </p:sp>
      <p:sp>
        <p:nvSpPr>
          <p:cNvPr id="3" name="Marcador de contenido 2"/>
          <p:cNvSpPr>
            <a:spLocks noGrp="1"/>
          </p:cNvSpPr>
          <p:nvPr>
            <p:ph idx="1"/>
          </p:nvPr>
        </p:nvSpPr>
        <p:spPr>
          <a:xfrm>
            <a:off x="1005840" y="2523743"/>
            <a:ext cx="10380846" cy="3359173"/>
          </a:xfrm>
        </p:spPr>
        <p:txBody>
          <a:bodyPr>
            <a:noAutofit/>
          </a:bodyPr>
          <a:lstStyle/>
          <a:p>
            <a:r>
              <a:rPr lang="es-ES_tradnl" sz="2500" dirty="0" smtClean="0"/>
              <a:t>Siga los consejos para recolectar una lista de proyectos potenciales donde pueda contribuir. Luego, revise la </a:t>
            </a:r>
            <a:r>
              <a:rPr lang="es-ES_tradnl" sz="2500" dirty="0" err="1" smtClean="0"/>
              <a:t>documentaci</a:t>
            </a:r>
            <a:r>
              <a:rPr lang="es-ES" sz="2500" dirty="0" err="1" smtClean="0"/>
              <a:t>ón</a:t>
            </a:r>
            <a:r>
              <a:rPr lang="es-ES" sz="2500" dirty="0" smtClean="0"/>
              <a:t> para contribuyentes y el </a:t>
            </a:r>
            <a:r>
              <a:rPr lang="es-ES" sz="2500" dirty="0" err="1" smtClean="0"/>
              <a:t>issue</a:t>
            </a:r>
            <a:r>
              <a:rPr lang="es-ES" sz="2500" dirty="0" smtClean="0"/>
              <a:t> </a:t>
            </a:r>
            <a:r>
              <a:rPr lang="es-ES" sz="2500" dirty="0" err="1" smtClean="0"/>
              <a:t>tracker</a:t>
            </a:r>
            <a:r>
              <a:rPr lang="es-ES" sz="2500" dirty="0" smtClean="0"/>
              <a:t> de los mismos. Encuentre un proyecto que sea de su interés.</a:t>
            </a:r>
            <a:endParaRPr lang="es-ES_tradnl" sz="25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42</a:t>
            </a:fld>
            <a:endParaRPr lang="en-US" sz="1600"/>
          </a:p>
        </p:txBody>
      </p:sp>
    </p:spTree>
    <p:extLst>
      <p:ext uri="{BB962C8B-B14F-4D97-AF65-F5344CB8AC3E}">
        <p14:creationId xmlns:p14="http://schemas.microsoft.com/office/powerpoint/2010/main" val="11765387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3800" smtClean="0"/>
              <a:t>¿</a:t>
            </a:r>
            <a:r>
              <a:rPr lang="es-ES" sz="3800" dirty="0"/>
              <a:t>Cómo puedo encontrar un proyecto para contribuir?</a:t>
            </a:r>
            <a:r>
              <a:rPr lang="es-ES_tradnl" sz="3800" dirty="0"/>
              <a:t> </a:t>
            </a:r>
          </a:p>
        </p:txBody>
      </p:sp>
      <p:sp>
        <p:nvSpPr>
          <p:cNvPr id="3" name="Marcador de contenido 2"/>
          <p:cNvSpPr>
            <a:spLocks noGrp="1"/>
          </p:cNvSpPr>
          <p:nvPr>
            <p:ph idx="1"/>
          </p:nvPr>
        </p:nvSpPr>
        <p:spPr>
          <a:xfrm>
            <a:off x="1097280" y="2117560"/>
            <a:ext cx="6410425" cy="2482556"/>
          </a:xfrm>
        </p:spPr>
        <p:txBody>
          <a:bodyPr>
            <a:noAutofit/>
          </a:bodyPr>
          <a:lstStyle/>
          <a:p>
            <a:r>
              <a:rPr lang="es-ES" sz="2800" dirty="0"/>
              <a:t>Encontrar un proyecto de código abierto y libre al que contribuir no es tan simple como encontrar un error aleatorio en un proyecto aleatorio. Puede hacerlo de esta manera, pero es poco probable que tenga éxito o que tenga una experiencia positiva. </a:t>
            </a:r>
            <a:endParaRPr lang="es-ES_tradnl" sz="28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a:t>
            </a:fld>
            <a:endParaRPr lang="en-US" sz="1600"/>
          </a:p>
        </p:txBody>
      </p:sp>
      <p:pic>
        <p:nvPicPr>
          <p:cNvPr id="4" name="Imagen 3"/>
          <p:cNvPicPr>
            <a:picLocks noChangeAspect="1"/>
          </p:cNvPicPr>
          <p:nvPr/>
        </p:nvPicPr>
        <p:blipFill>
          <a:blip r:embed="rId2"/>
          <a:stretch>
            <a:fillRect/>
          </a:stretch>
        </p:blipFill>
        <p:spPr>
          <a:xfrm>
            <a:off x="7868654" y="2021306"/>
            <a:ext cx="3709402" cy="2482557"/>
          </a:xfrm>
          <a:prstGeom prst="rect">
            <a:avLst/>
          </a:prstGeom>
        </p:spPr>
      </p:pic>
      <p:sp>
        <p:nvSpPr>
          <p:cNvPr id="6" name="Marcador de contenido 2"/>
          <p:cNvSpPr txBox="1">
            <a:spLocks/>
          </p:cNvSpPr>
          <p:nvPr/>
        </p:nvSpPr>
        <p:spPr>
          <a:xfrm>
            <a:off x="1097280" y="4680787"/>
            <a:ext cx="10380846" cy="196156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800" smtClean="0"/>
              <a:t>Antes </a:t>
            </a:r>
            <a:r>
              <a:rPr lang="es-ES" sz="2800" dirty="0" smtClean="0"/>
              <a:t>de sumergirse, tenga una mejor oportunidad de éxito: tómese el tiempo para encontrar un proyecto que coincida con sus objetivos y valores. Esto, por supuesto, implica que puede articular tus objetivos y requisitos, así que debe comenzar ahí.</a:t>
            </a:r>
            <a:endParaRPr lang="es-ES_tradnl" sz="2800" dirty="0" smtClean="0"/>
          </a:p>
        </p:txBody>
      </p:sp>
    </p:spTree>
    <p:extLst>
      <p:ext uri="{BB962C8B-B14F-4D97-AF65-F5344CB8AC3E}">
        <p14:creationId xmlns:p14="http://schemas.microsoft.com/office/powerpoint/2010/main" val="4612757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3800" smtClean="0"/>
              <a:t>¿</a:t>
            </a:r>
            <a:r>
              <a:rPr lang="es-ES" sz="3800" dirty="0"/>
              <a:t>Cómo puedo encontrar un proyecto para contribuir?</a:t>
            </a:r>
            <a:r>
              <a:rPr lang="es-ES_tradnl" sz="3800" dirty="0"/>
              <a:t> </a:t>
            </a:r>
          </a:p>
        </p:txBody>
      </p:sp>
      <p:sp>
        <p:nvSpPr>
          <p:cNvPr id="3" name="Marcador de contenido 2"/>
          <p:cNvSpPr>
            <a:spLocks noGrp="1"/>
          </p:cNvSpPr>
          <p:nvPr>
            <p:ph idx="1"/>
          </p:nvPr>
        </p:nvSpPr>
        <p:spPr>
          <a:xfrm>
            <a:off x="1097280" y="2117559"/>
            <a:ext cx="6362299" cy="3753852"/>
          </a:xfrm>
        </p:spPr>
        <p:txBody>
          <a:bodyPr>
            <a:noAutofit/>
          </a:bodyPr>
          <a:lstStyle/>
          <a:p>
            <a:r>
              <a:rPr lang="es-ES" sz="2800" dirty="0"/>
              <a:t>D</a:t>
            </a:r>
            <a:r>
              <a:rPr lang="es-ES" sz="2800" dirty="0" smtClean="0"/>
              <a:t>efinir </a:t>
            </a:r>
            <a:r>
              <a:rPr lang="es-ES" sz="2800" dirty="0"/>
              <a:t>sus objetivos y requisitos y encontrar el primer proyecto correcto puede llevar </a:t>
            </a:r>
            <a:r>
              <a:rPr lang="es-ES" sz="2800" dirty="0" smtClean="0"/>
              <a:t>tomar tiempo para </a:t>
            </a:r>
            <a:r>
              <a:rPr lang="es-ES" sz="2800" dirty="0"/>
              <a:t>hacerlo correctamente, pero es una muy buena inversión. </a:t>
            </a:r>
            <a:endParaRPr lang="es-ES" sz="2800" dirty="0" smtClean="0"/>
          </a:p>
          <a:p>
            <a:r>
              <a:rPr lang="es-ES" sz="2800" dirty="0" smtClean="0"/>
              <a:t>¿</a:t>
            </a:r>
            <a:r>
              <a:rPr lang="es-ES" sz="2800" dirty="0"/>
              <a:t>Qué no es una buena inversión? Pasar días, semanas o meses tratando de contribuir a un proyecto que no es adecuado para usted.</a:t>
            </a:r>
            <a:r>
              <a:rPr lang="es-ES_tradnl" sz="2800" dirty="0"/>
              <a:t>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a:t>
            </a:fld>
            <a:endParaRPr lang="en-US" sz="1600"/>
          </a:p>
        </p:txBody>
      </p:sp>
      <p:pic>
        <p:nvPicPr>
          <p:cNvPr id="6" name="Imagen 5"/>
          <p:cNvPicPr>
            <a:picLocks noChangeAspect="1"/>
          </p:cNvPicPr>
          <p:nvPr/>
        </p:nvPicPr>
        <p:blipFill>
          <a:blip r:embed="rId2"/>
          <a:stretch>
            <a:fillRect/>
          </a:stretch>
        </p:blipFill>
        <p:spPr>
          <a:xfrm>
            <a:off x="7260055" y="2225322"/>
            <a:ext cx="4457700" cy="3746500"/>
          </a:xfrm>
          <a:prstGeom prst="rect">
            <a:avLst/>
          </a:prstGeom>
        </p:spPr>
      </p:pic>
    </p:spTree>
    <p:extLst>
      <p:ext uri="{BB962C8B-B14F-4D97-AF65-F5344CB8AC3E}">
        <p14:creationId xmlns:p14="http://schemas.microsoft.com/office/powerpoint/2010/main" val="12995478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200" dirty="0"/>
              <a:t>Fija tus metas</a:t>
            </a:r>
            <a:r>
              <a:rPr lang="es-ES_tradnl" sz="4200" dirty="0"/>
              <a:t> </a:t>
            </a:r>
          </a:p>
        </p:txBody>
      </p:sp>
      <p:sp>
        <p:nvSpPr>
          <p:cNvPr id="3" name="Marcador de contenido 2"/>
          <p:cNvSpPr>
            <a:spLocks noGrp="1"/>
          </p:cNvSpPr>
          <p:nvPr>
            <p:ph idx="1"/>
          </p:nvPr>
        </p:nvSpPr>
        <p:spPr>
          <a:xfrm>
            <a:off x="808892" y="1983550"/>
            <a:ext cx="10669234" cy="3753852"/>
          </a:xfrm>
        </p:spPr>
        <p:txBody>
          <a:bodyPr>
            <a:noAutofit/>
          </a:bodyPr>
          <a:lstStyle/>
          <a:p>
            <a:r>
              <a:rPr lang="es-ES" sz="2500" dirty="0"/>
              <a:t>Puede saber que desea contribuir al software libre y de código abierto de alguna manera, pero ¿puede señalar exactamente por qué desea hacer esto? </a:t>
            </a:r>
            <a:endParaRPr lang="es-ES" sz="2500" dirty="0" smtClean="0"/>
          </a:p>
          <a:p>
            <a:r>
              <a:rPr lang="es-ES" sz="2500" dirty="0" smtClean="0"/>
              <a:t>La </a:t>
            </a:r>
            <a:r>
              <a:rPr lang="es-ES" sz="2500" dirty="0"/>
              <a:t>respuesta es mucho más difícil de lo que parece al principio. Algunas personas pueden responder, "para obtener experiencia", o "Creo que el software debería ser </a:t>
            </a:r>
            <a:r>
              <a:rPr lang="es-ES" sz="2500" dirty="0" smtClean="0"/>
              <a:t>libre", </a:t>
            </a:r>
            <a:r>
              <a:rPr lang="es-ES" sz="2500" dirty="0"/>
              <a:t>o "mi maestro / mentor me dijo que sería una buena idea". </a:t>
            </a:r>
            <a:endParaRPr lang="es-ES" sz="2500" dirty="0" smtClean="0"/>
          </a:p>
          <a:p>
            <a:r>
              <a:rPr lang="es-ES" sz="2500" dirty="0" smtClean="0"/>
              <a:t>Si </a:t>
            </a:r>
            <a:r>
              <a:rPr lang="es-ES" sz="2500" dirty="0"/>
              <a:t>bien estas pueden ser motivaciones, no son metas. </a:t>
            </a:r>
            <a:endParaRPr lang="es-ES" sz="2500" dirty="0" smtClean="0"/>
          </a:p>
          <a:p>
            <a:r>
              <a:rPr lang="es-ES" sz="2500" dirty="0" smtClean="0"/>
              <a:t>Estas </a:t>
            </a:r>
            <a:r>
              <a:rPr lang="es-ES" sz="2500" dirty="0"/>
              <a:t>declaraciones son vagas y difíciles de precisar, por lo tanto, también es difícil saber si ha tenido éxito en ellas. </a:t>
            </a:r>
            <a:endParaRPr lang="es-ES" sz="2500" dirty="0" smtClean="0"/>
          </a:p>
          <a:p>
            <a:r>
              <a:rPr lang="es-ES" sz="2500" dirty="0" smtClean="0"/>
              <a:t>Los </a:t>
            </a:r>
            <a:r>
              <a:rPr lang="es-ES" sz="2500" dirty="0"/>
              <a:t>objetivos deben ser específicos y accionables, de lo contrario, solo son humo en el viento</a:t>
            </a:r>
            <a:r>
              <a:rPr lang="es-ES" sz="2500" dirty="0" smtClean="0"/>
              <a:t>.</a:t>
            </a:r>
            <a:endParaRPr lang="es-ES_tradnl" sz="25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a:t>
            </a:fld>
            <a:endParaRPr lang="en-US" sz="1600"/>
          </a:p>
        </p:txBody>
      </p:sp>
    </p:spTree>
    <p:extLst>
      <p:ext uri="{BB962C8B-B14F-4D97-AF65-F5344CB8AC3E}">
        <p14:creationId xmlns:p14="http://schemas.microsoft.com/office/powerpoint/2010/main" val="3054455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200" dirty="0"/>
              <a:t>Fija tus metas</a:t>
            </a:r>
            <a:r>
              <a:rPr lang="es-ES_tradnl" sz="4200" dirty="0"/>
              <a:t> </a:t>
            </a:r>
          </a:p>
        </p:txBody>
      </p:sp>
      <p:sp>
        <p:nvSpPr>
          <p:cNvPr id="3" name="Marcador de contenido 2"/>
          <p:cNvSpPr>
            <a:spLocks noGrp="1"/>
          </p:cNvSpPr>
          <p:nvPr>
            <p:ph idx="1"/>
          </p:nvPr>
        </p:nvSpPr>
        <p:spPr>
          <a:xfrm>
            <a:off x="235635" y="1895627"/>
            <a:ext cx="7923627" cy="3753852"/>
          </a:xfrm>
        </p:spPr>
        <p:txBody>
          <a:bodyPr>
            <a:noAutofit/>
          </a:bodyPr>
          <a:lstStyle/>
          <a:p>
            <a:r>
              <a:rPr lang="es-ES" sz="2500" dirty="0" smtClean="0"/>
              <a:t>Es </a:t>
            </a:r>
            <a:r>
              <a:rPr lang="es-ES" sz="2500" dirty="0"/>
              <a:t>posible que tenga más ideas sobre por qué desea contribuir al software libre y de código abierto. Los fundamentos y filosofías de código libre y abierto cubrieron las filosofías subyacentes a FOSS. Estos pueden resonar bien con sus propias filosofías, valores y ética de tal manera que cultivar y difundir estas filosofías puede tener en cuenta sus objetivos personales para contribuir al código libre y abierto. </a:t>
            </a:r>
            <a:endParaRPr lang="es-ES" sz="2500" dirty="0" smtClean="0"/>
          </a:p>
          <a:p>
            <a:r>
              <a:rPr lang="es-ES" sz="2500" dirty="0" smtClean="0"/>
              <a:t>Lo </a:t>
            </a:r>
            <a:r>
              <a:rPr lang="es-ES" sz="2500" dirty="0"/>
              <a:t>que puede hacer Free y Open </a:t>
            </a:r>
            <a:r>
              <a:rPr lang="es-ES" sz="2500" dirty="0" err="1"/>
              <a:t>Source</a:t>
            </a:r>
            <a:r>
              <a:rPr lang="es-ES" sz="2500" dirty="0"/>
              <a:t> por usted detalla algunos de los muchos beneficios profesionales que puede obtener al contribuir a FOSS. Algunos de estos beneficios pueden adaptarse a sus propios fines, e incluso pueden haberlo inspirado a pensar en beneficios </a:t>
            </a:r>
            <a:r>
              <a:rPr lang="es-ES" sz="2500" dirty="0" smtClean="0"/>
              <a:t>personales.</a:t>
            </a:r>
            <a:endParaRPr lang="es-ES_tradnl" sz="2500" dirty="0"/>
          </a:p>
          <a:p>
            <a:endParaRPr lang="es-ES_tradnl" sz="25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a:t>
            </a:fld>
            <a:endParaRPr lang="en-US" sz="1600"/>
          </a:p>
        </p:txBody>
      </p:sp>
      <p:pic>
        <p:nvPicPr>
          <p:cNvPr id="4" name="Imagen 3"/>
          <p:cNvPicPr>
            <a:picLocks noChangeAspect="1"/>
          </p:cNvPicPr>
          <p:nvPr/>
        </p:nvPicPr>
        <p:blipFill>
          <a:blip r:embed="rId2"/>
          <a:stretch>
            <a:fillRect/>
          </a:stretch>
        </p:blipFill>
        <p:spPr>
          <a:xfrm>
            <a:off x="8317167" y="2053889"/>
            <a:ext cx="3714129" cy="3753852"/>
          </a:xfrm>
          <a:prstGeom prst="rect">
            <a:avLst/>
          </a:prstGeom>
        </p:spPr>
      </p:pic>
    </p:spTree>
    <p:extLst>
      <p:ext uri="{BB962C8B-B14F-4D97-AF65-F5344CB8AC3E}">
        <p14:creationId xmlns:p14="http://schemas.microsoft.com/office/powerpoint/2010/main" val="508261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97280" y="286603"/>
            <a:ext cx="10380846" cy="1450757"/>
          </a:xfrm>
        </p:spPr>
        <p:txBody>
          <a:bodyPr>
            <a:normAutofit/>
          </a:bodyPr>
          <a:lstStyle/>
          <a:p>
            <a:r>
              <a:rPr lang="es-ES" sz="4200" dirty="0"/>
              <a:t>Fija tus metas</a:t>
            </a:r>
            <a:r>
              <a:rPr lang="es-ES_tradnl" sz="4200" dirty="0"/>
              <a:t> </a:t>
            </a:r>
          </a:p>
        </p:txBody>
      </p:sp>
      <p:sp>
        <p:nvSpPr>
          <p:cNvPr id="3" name="Marcador de contenido 2"/>
          <p:cNvSpPr>
            <a:spLocks noGrp="1"/>
          </p:cNvSpPr>
          <p:nvPr>
            <p:ph idx="1"/>
          </p:nvPr>
        </p:nvSpPr>
        <p:spPr>
          <a:xfrm>
            <a:off x="1097280" y="3569673"/>
            <a:ext cx="10380845" cy="2749431"/>
          </a:xfrm>
        </p:spPr>
        <p:txBody>
          <a:bodyPr>
            <a:noAutofit/>
          </a:bodyPr>
          <a:lstStyle/>
          <a:p>
            <a:r>
              <a:rPr lang="es-ES" sz="2600" smtClean="0"/>
              <a:t>Hacerlo </a:t>
            </a:r>
            <a:r>
              <a:rPr lang="es-ES" sz="2600" dirty="0" smtClean="0"/>
              <a:t>le </a:t>
            </a:r>
            <a:r>
              <a:rPr lang="es-ES" sz="2600" dirty="0"/>
              <a:t>brinda algo a lo que puede referirse más adelante. Puede volver a visitar sus objetivos para actualizarlos </a:t>
            </a:r>
            <a:r>
              <a:rPr lang="es-ES" sz="2600" dirty="0" smtClean="0"/>
              <a:t>o para </a:t>
            </a:r>
            <a:r>
              <a:rPr lang="es-ES" sz="2600" dirty="0"/>
              <a:t>recordar por qué está </a:t>
            </a:r>
            <a:r>
              <a:rPr lang="es-ES" sz="2600" dirty="0" smtClean="0"/>
              <a:t>haciendo cierta actividad.</a:t>
            </a:r>
            <a:endParaRPr lang="es-ES_tradnl" sz="2600" dirty="0"/>
          </a:p>
          <a:p>
            <a:r>
              <a:rPr lang="es-ES" sz="2600" dirty="0"/>
              <a:t>E</a:t>
            </a:r>
            <a:r>
              <a:rPr lang="es-ES" sz="2600" dirty="0" smtClean="0"/>
              <a:t>scriba </a:t>
            </a:r>
            <a:r>
              <a:rPr lang="es-ES" sz="2600" dirty="0"/>
              <a:t>cualquier cosa que se </a:t>
            </a:r>
            <a:r>
              <a:rPr lang="es-ES" sz="2600" dirty="0" smtClean="0"/>
              <a:t>le </a:t>
            </a:r>
            <a:r>
              <a:rPr lang="es-ES" sz="2600" dirty="0"/>
              <a:t>ocurra, en el orden en que esos pensamientos se </a:t>
            </a:r>
            <a:r>
              <a:rPr lang="es-ES" sz="2600" dirty="0" smtClean="0"/>
              <a:t>le </a:t>
            </a:r>
            <a:r>
              <a:rPr lang="es-ES" sz="2600" dirty="0"/>
              <a:t>salgan de la cabeza. Aquí no hay respuestas o pensamientos incorrectos, así que recójalos todos </a:t>
            </a:r>
            <a:r>
              <a:rPr lang="es-ES" sz="2600" dirty="0" smtClean="0"/>
              <a:t>a manera de lluvia </a:t>
            </a:r>
            <a:r>
              <a:rPr lang="es-ES" sz="2600" dirty="0"/>
              <a:t>de ideas sin juzgar ni tratar de organizarlos. </a:t>
            </a:r>
            <a:endParaRPr lang="es-ES_tradnl" sz="2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a:t>
            </a:fld>
            <a:endParaRPr lang="en-US" sz="1600"/>
          </a:p>
        </p:txBody>
      </p:sp>
      <p:pic>
        <p:nvPicPr>
          <p:cNvPr id="4" name="Imagen 3"/>
          <p:cNvPicPr>
            <a:picLocks noChangeAspect="1"/>
          </p:cNvPicPr>
          <p:nvPr/>
        </p:nvPicPr>
        <p:blipFill>
          <a:blip r:embed="rId2"/>
          <a:stretch>
            <a:fillRect/>
          </a:stretch>
        </p:blipFill>
        <p:spPr>
          <a:xfrm>
            <a:off x="7874808" y="538517"/>
            <a:ext cx="4051300" cy="2730500"/>
          </a:xfrm>
          <a:prstGeom prst="rect">
            <a:avLst/>
          </a:prstGeom>
        </p:spPr>
      </p:pic>
      <p:sp>
        <p:nvSpPr>
          <p:cNvPr id="6" name="Marcador de contenido 2"/>
          <p:cNvSpPr txBox="1">
            <a:spLocks/>
          </p:cNvSpPr>
          <p:nvPr/>
        </p:nvSpPr>
        <p:spPr>
          <a:xfrm>
            <a:off x="1132449" y="1903767"/>
            <a:ext cx="6516859" cy="1736250"/>
          </a:xfrm>
          <a:prstGeom prst="rect">
            <a:avLst/>
          </a:prstGeom>
        </p:spPr>
        <p:txBody>
          <a:bodyPr vert="horz" lIns="0" tIns="45720" rIns="0" bIns="45720" rtlCol="0">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600" dirty="0" smtClean="0"/>
              <a:t>Independientemente de si siente que tiene una comprensión firme de sus razones para contribuir, recopile sus pensamientos y escríbalos. </a:t>
            </a:r>
          </a:p>
        </p:txBody>
      </p:sp>
    </p:spTree>
    <p:extLst>
      <p:ext uri="{BB962C8B-B14F-4D97-AF65-F5344CB8AC3E}">
        <p14:creationId xmlns:p14="http://schemas.microsoft.com/office/powerpoint/2010/main" val="631106828"/>
      </p:ext>
    </p:extLst>
  </p:cSld>
  <p:clrMapOvr>
    <a:masterClrMapping/>
  </p:clrMapOvr>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37825</TotalTime>
  <Words>3615</Words>
  <Application>Microsoft Macintosh PowerPoint</Application>
  <PresentationFormat>Panorámica</PresentationFormat>
  <Paragraphs>188</Paragraphs>
  <Slides>42</Slides>
  <Notes>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42</vt:i4>
      </vt:variant>
    </vt:vector>
  </HeadingPairs>
  <TitlesOfParts>
    <vt:vector size="46" baseType="lpstr">
      <vt:lpstr>Arial Black</vt:lpstr>
      <vt:lpstr>Calibri</vt:lpstr>
      <vt:lpstr>Calibri Light</vt:lpstr>
      <vt:lpstr>Retrospección</vt:lpstr>
      <vt:lpstr>Presentación de PowerPoint</vt:lpstr>
      <vt:lpstr>Taller</vt:lpstr>
      <vt:lpstr>Presentación de PowerPoint</vt:lpstr>
      <vt:lpstr>¿Cómo puedo encontrar un proyecto para contribuir? </vt:lpstr>
      <vt:lpstr>¿Cómo puedo encontrar un proyecto para contribuir? </vt:lpstr>
      <vt:lpstr>¿Cómo puedo encontrar un proyecto para contribuir? </vt:lpstr>
      <vt:lpstr>Fija tus metas </vt:lpstr>
      <vt:lpstr>Fija tus metas </vt:lpstr>
      <vt:lpstr>Fija tus metas </vt:lpstr>
      <vt:lpstr>Fija tus metas </vt:lpstr>
      <vt:lpstr>Fija tus metas </vt:lpstr>
      <vt:lpstr>Fija tus metas </vt:lpstr>
      <vt:lpstr>Fija tus metas </vt:lpstr>
      <vt:lpstr>Fija tus metas </vt:lpstr>
      <vt:lpstr>Fija tus metas </vt:lpstr>
      <vt:lpstr>Fija tus metas </vt:lpstr>
      <vt:lpstr>Fija tus metas </vt:lpstr>
      <vt:lpstr>Taller: Revise los objetivos de un compañero/a, son claros? Se pueden medir en el tiempo? No hay ambigüedad?</vt:lpstr>
      <vt:lpstr>Recoge tus requisitos </vt:lpstr>
      <vt:lpstr>Recoge tus requisitos </vt:lpstr>
      <vt:lpstr>Recoge tus requisitos </vt:lpstr>
      <vt:lpstr>Recoge tus requisitos </vt:lpstr>
      <vt:lpstr>Recoge tus requisitos </vt:lpstr>
      <vt:lpstr>Recoge tus requisitos </vt:lpstr>
      <vt:lpstr>Recoge tus  requisitos </vt:lpstr>
      <vt:lpstr>Recoge tus requisitos </vt:lpstr>
      <vt:lpstr>Recoge tus requisitos </vt:lpstr>
      <vt:lpstr>Recoge tus requisitos </vt:lpstr>
      <vt:lpstr>Recoge tus requisitos </vt:lpstr>
      <vt:lpstr>Recolectar proyectos candidatos</vt:lpstr>
      <vt:lpstr>Recolectar proyectos candidatos</vt:lpstr>
      <vt:lpstr>Recolectar proyectos candidatos</vt:lpstr>
      <vt:lpstr>Recolectar proyectos candidatos</vt:lpstr>
      <vt:lpstr>Recolectar proyectos candidatos</vt:lpstr>
      <vt:lpstr>Recolectar proyectos candidatos</vt:lpstr>
      <vt:lpstr>Recolectar proyectos candidatos</vt:lpstr>
      <vt:lpstr>Recolectar proyectos candidatos</vt:lpstr>
      <vt:lpstr>Recolectar proyectos candidatos</vt:lpstr>
      <vt:lpstr>Seleccionar un proyecto</vt:lpstr>
      <vt:lpstr>Seleccionar un proyecto</vt:lpstr>
      <vt:lpstr>Seleccionar un proyecto</vt:lpstr>
      <vt:lpstr>Taller: recolectar proyectos y seleccionar uno</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456</cp:revision>
  <dcterms:created xsi:type="dcterms:W3CDTF">2018-09-05T16:34:01Z</dcterms:created>
  <dcterms:modified xsi:type="dcterms:W3CDTF">2019-11-06T13:27:43Z</dcterms:modified>
</cp:coreProperties>
</file>